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4"/>
    <p:sldMasterId id="2147483672" r:id="rId35"/>
    <p:sldMasterId id="2147483701" r:id="rId36"/>
    <p:sldMasterId id="2147483740" r:id="rId37"/>
    <p:sldMasterId id="2147483768" r:id="rId38"/>
  </p:sldMasterIdLst>
  <p:notesMasterIdLst>
    <p:notesMasterId r:id="rId48"/>
  </p:notesMasterIdLst>
  <p:handoutMasterIdLst>
    <p:handoutMasterId r:id="rId49"/>
  </p:handoutMasterIdLst>
  <p:sldIdLst>
    <p:sldId id="300" r:id="rId39"/>
    <p:sldId id="310" r:id="rId40"/>
    <p:sldId id="315" r:id="rId41"/>
    <p:sldId id="284" r:id="rId42"/>
    <p:sldId id="285" r:id="rId43"/>
    <p:sldId id="287" r:id="rId44"/>
    <p:sldId id="288" r:id="rId45"/>
    <p:sldId id="314" r:id="rId46"/>
    <p:sldId id="26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lue of DevOps" id="{D36E98E6-E189-414E-93EF-A32C5A3FACA9}">
          <p14:sldIdLst>
            <p14:sldId id="300"/>
            <p14:sldId id="310"/>
            <p14:sldId id="315"/>
            <p14:sldId id="284"/>
            <p14:sldId id="285"/>
            <p14:sldId id="287"/>
            <p14:sldId id="288"/>
            <p14:sldId id="314"/>
            <p14:sldId id="2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1" autoAdjust="0"/>
    <p:restoredTop sz="73292" autoAdjust="0"/>
  </p:normalViewPr>
  <p:slideViewPr>
    <p:cSldViewPr snapToGrid="0">
      <p:cViewPr varScale="1">
        <p:scale>
          <a:sx n="53" d="100"/>
          <a:sy n="53" d="100"/>
        </p:scale>
        <p:origin x="1350" y="66"/>
      </p:cViewPr>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1.xml"/><Relationship Id="rId3" Type="http://schemas.openxmlformats.org/officeDocument/2006/relationships/customXml" Target="../customXml/item3.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4.xml"/><Relationship Id="rId47" Type="http://schemas.openxmlformats.org/officeDocument/2006/relationships/slide" Target="slides/slide9.xml"/><Relationship Id="rId50" Type="http://schemas.openxmlformats.org/officeDocument/2006/relationships/presProps" Target="presProps.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Master" Target="slideMasters/slideMaster5.xml"/><Relationship Id="rId46"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customXml" Target="../customXml/item20.xml"/><Relationship Id="rId29" Type="http://schemas.openxmlformats.org/officeDocument/2006/relationships/customXml" Target="../customXml/item29.xml"/><Relationship Id="rId41" Type="http://schemas.openxmlformats.org/officeDocument/2006/relationships/slide" Target="slides/slide3.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Master" Target="slideMasters/slideMaster4.xml"/><Relationship Id="rId40" Type="http://schemas.openxmlformats.org/officeDocument/2006/relationships/slide" Target="slides/slide2.xml"/><Relationship Id="rId45" Type="http://schemas.openxmlformats.org/officeDocument/2006/relationships/slide" Target="slides/slide7.xml"/><Relationship Id="rId53"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Master" Target="slideMasters/slideMaster3.xml"/><Relationship Id="rId49" Type="http://schemas.openxmlformats.org/officeDocument/2006/relationships/handoutMaster" Target="handoutMasters/handoutMaster1.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6.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Master" Target="slideMasters/slideMaster2.xml"/><Relationship Id="rId43" Type="http://schemas.openxmlformats.org/officeDocument/2006/relationships/slide" Target="slides/slide5.xml"/><Relationship Id="rId48"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5/7/2016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5/7/2016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S4 Solution Specialist Sales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5/7/2016 9:30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18985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sz="1200" b="0" i="0" kern="1200" dirty="0">
                <a:solidFill>
                  <a:schemeClr val="tx1"/>
                </a:solidFill>
                <a:effectLst/>
                <a:latin typeface="+mn-lt"/>
                <a:ea typeface="+mn-ea"/>
                <a:cs typeface="+mn-cs"/>
              </a:rPr>
              <a:t>Dev Ops: The Worst-Kept Secret to Winning in the Application Economy (CA Technologies,</a:t>
            </a:r>
            <a:r>
              <a:rPr lang="en-US" sz="1200" b="0" i="0" kern="1200" baseline="0" dirty="0">
                <a:solidFill>
                  <a:schemeClr val="tx1"/>
                </a:solidFill>
                <a:effectLst/>
                <a:latin typeface="+mn-lt"/>
                <a:ea typeface="+mn-ea"/>
                <a:cs typeface="+mn-cs"/>
              </a:rPr>
              <a:t> 2014)</a:t>
            </a:r>
            <a:endParaRPr lang="en-US" dirty="0"/>
          </a:p>
        </p:txBody>
      </p:sp>
      <p:sp>
        <p:nvSpPr>
          <p:cNvPr id="4" name="Slide Number Placeholder 3"/>
          <p:cNvSpPr>
            <a:spLocks noGrp="1"/>
          </p:cNvSpPr>
          <p:nvPr>
            <p:ph type="sldNum" sz="quarter" idx="10"/>
          </p:nvPr>
        </p:nvSpPr>
        <p:spPr/>
        <p:txBody>
          <a:bodyPr/>
          <a:lstStyle/>
          <a:p>
            <a:fld id="{C3079BC0-9675-4B56-8857-C75066FB3814}" type="slidenum">
              <a:rPr lang="en-US" smtClean="0"/>
              <a:t>3</a:t>
            </a:fld>
            <a:endParaRPr lang="en-US"/>
          </a:p>
        </p:txBody>
      </p:sp>
    </p:spTree>
    <p:extLst>
      <p:ext uri="{BB962C8B-B14F-4D97-AF65-F5344CB8AC3E}">
        <p14:creationId xmlns:p14="http://schemas.microsoft.com/office/powerpoint/2010/main" val="540084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MTTR – Mean Time To Realize,</a:t>
            </a:r>
            <a:r>
              <a:rPr lang="en-US" baseline="0" dirty="0"/>
              <a:t> Recover, Repair, Remediate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1145441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sz="1200" b="0" i="0" kern="1200" dirty="0">
                <a:solidFill>
                  <a:schemeClr val="tx1"/>
                </a:solidFill>
                <a:effectLst/>
                <a:latin typeface="+mn-lt"/>
                <a:ea typeface="+mn-ea"/>
                <a:cs typeface="+mn-cs"/>
              </a:rPr>
              <a:t>Dev Ops: The Worst-Kept Secret to Winning in the Application Economy (CA Technologies,</a:t>
            </a:r>
            <a:r>
              <a:rPr lang="en-US" sz="1200" b="0" i="0" kern="1200" baseline="0" dirty="0">
                <a:solidFill>
                  <a:schemeClr val="tx1"/>
                </a:solidFill>
                <a:effectLst/>
                <a:latin typeface="+mn-lt"/>
                <a:ea typeface="+mn-ea"/>
                <a:cs typeface="+mn-cs"/>
              </a:rPr>
              <a:t> 2014)</a:t>
            </a:r>
            <a:endParaRPr lang="en-US" dirty="0"/>
          </a:p>
        </p:txBody>
      </p:sp>
      <p:sp>
        <p:nvSpPr>
          <p:cNvPr id="4" name="Slide Number Placeholder 3"/>
          <p:cNvSpPr>
            <a:spLocks noGrp="1"/>
          </p:cNvSpPr>
          <p:nvPr>
            <p:ph type="sldNum" sz="quarter" idx="10"/>
          </p:nvPr>
        </p:nvSpPr>
        <p:spPr/>
        <p:txBody>
          <a:bodyPr/>
          <a:lstStyle/>
          <a:p>
            <a:fld id="{C3079BC0-9675-4B56-8857-C75066FB3814}" type="slidenum">
              <a:rPr lang="en-US" smtClean="0"/>
              <a:t>8</a:t>
            </a:fld>
            <a:endParaRPr lang="en-US"/>
          </a:p>
        </p:txBody>
      </p:sp>
    </p:spTree>
    <p:extLst>
      <p:ext uri="{BB962C8B-B14F-4D97-AF65-F5344CB8AC3E}">
        <p14:creationId xmlns:p14="http://schemas.microsoft.com/office/powerpoint/2010/main" val="3151030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26.wmf"/></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customXml" Target="../../customXml/item4.xml"/><Relationship Id="rId7" Type="http://schemas.openxmlformats.org/officeDocument/2006/relationships/image" Target="../media/image3.png"/><Relationship Id="rId2" Type="http://schemas.openxmlformats.org/officeDocument/2006/relationships/customXml" Target="../../customXml/item22.xml"/><Relationship Id="rId1" Type="http://schemas.openxmlformats.org/officeDocument/2006/relationships/customXml" Target="../../customXml/item7.xml"/><Relationship Id="rId6" Type="http://schemas.openxmlformats.org/officeDocument/2006/relationships/slideMaster" Target="../slideMasters/slideMaster2.xml"/><Relationship Id="rId5" Type="http://schemas.openxmlformats.org/officeDocument/2006/relationships/customXml" Target="../../customXml/item21.xml"/><Relationship Id="rId4" Type="http://schemas.openxmlformats.org/officeDocument/2006/relationships/customXml" Target="../../customXml/item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customXml" Target="../../customXml/item11.xml"/><Relationship Id="rId7" Type="http://schemas.openxmlformats.org/officeDocument/2006/relationships/image" Target="../media/image3.png"/><Relationship Id="rId2" Type="http://schemas.openxmlformats.org/officeDocument/2006/relationships/customXml" Target="../../customXml/item26.xml"/><Relationship Id="rId1" Type="http://schemas.openxmlformats.org/officeDocument/2006/relationships/customXml" Target="../../customXml/item6.xml"/><Relationship Id="rId6" Type="http://schemas.openxmlformats.org/officeDocument/2006/relationships/slideMaster" Target="../slideMasters/slideMaster2.xml"/><Relationship Id="rId5" Type="http://schemas.openxmlformats.org/officeDocument/2006/relationships/customXml" Target="../../customXml/item16.xml"/><Relationship Id="rId4" Type="http://schemas.openxmlformats.org/officeDocument/2006/relationships/customXml" Target="../../customXml/item30.xml"/></Relationships>
</file>

<file path=ppt/slideLayouts/_rels/slideLayout13.xml.rels><?xml version="1.0" encoding="UTF-8" standalone="yes"?>
<Relationships xmlns="http://schemas.openxmlformats.org/package/2006/relationships"><Relationship Id="rId3" Type="http://schemas.openxmlformats.org/officeDocument/2006/relationships/customXml" Target="../../customXml/item10.xml"/><Relationship Id="rId7" Type="http://schemas.openxmlformats.org/officeDocument/2006/relationships/image" Target="../media/image3.png"/><Relationship Id="rId2" Type="http://schemas.openxmlformats.org/officeDocument/2006/relationships/customXml" Target="../../customXml/item25.xml"/><Relationship Id="rId1" Type="http://schemas.openxmlformats.org/officeDocument/2006/relationships/customXml" Target="../../customXml/item28.xml"/><Relationship Id="rId6" Type="http://schemas.openxmlformats.org/officeDocument/2006/relationships/slideMaster" Target="../slideMasters/slideMaster2.xml"/><Relationship Id="rId5" Type="http://schemas.openxmlformats.org/officeDocument/2006/relationships/customXml" Target="../../customXml/item17.xml"/><Relationship Id="rId4" Type="http://schemas.openxmlformats.org/officeDocument/2006/relationships/customXml" Target="../../customXml/item3.xml"/></Relationships>
</file>

<file path=ppt/slideLayouts/_rels/slideLayout14.xml.rels><?xml version="1.0" encoding="UTF-8" standalone="yes"?>
<Relationships xmlns="http://schemas.openxmlformats.org/package/2006/relationships"><Relationship Id="rId3" Type="http://schemas.openxmlformats.org/officeDocument/2006/relationships/customXml" Target="../../customXml/item27.xml"/><Relationship Id="rId7" Type="http://schemas.openxmlformats.org/officeDocument/2006/relationships/image" Target="../media/image3.png"/><Relationship Id="rId2" Type="http://schemas.openxmlformats.org/officeDocument/2006/relationships/customXml" Target="../../customXml/item14.xml"/><Relationship Id="rId1" Type="http://schemas.openxmlformats.org/officeDocument/2006/relationships/customXml" Target="../../customXml/item13.xml"/><Relationship Id="rId6" Type="http://schemas.openxmlformats.org/officeDocument/2006/relationships/slideMaster" Target="../slideMasters/slideMaster2.xml"/><Relationship Id="rId5" Type="http://schemas.openxmlformats.org/officeDocument/2006/relationships/customXml" Target="../../customXml/item29.xml"/><Relationship Id="rId4" Type="http://schemas.openxmlformats.org/officeDocument/2006/relationships/customXml" Target="../../customXml/item31.xml"/></Relationships>
</file>

<file path=ppt/slideLayouts/_rels/slideLayout15.xml.rels><?xml version="1.0" encoding="UTF-8" standalone="yes"?>
<Relationships xmlns="http://schemas.openxmlformats.org/package/2006/relationships"><Relationship Id="rId3" Type="http://schemas.openxmlformats.org/officeDocument/2006/relationships/customXml" Target="../../customXml/item18.xml"/><Relationship Id="rId7" Type="http://schemas.openxmlformats.org/officeDocument/2006/relationships/image" Target="../media/image4.png"/><Relationship Id="rId2" Type="http://schemas.openxmlformats.org/officeDocument/2006/relationships/customXml" Target="../../customXml/item32.xml"/><Relationship Id="rId1" Type="http://schemas.openxmlformats.org/officeDocument/2006/relationships/customXml" Target="../../customXml/item24.xml"/><Relationship Id="rId6" Type="http://schemas.openxmlformats.org/officeDocument/2006/relationships/slideMaster" Target="../slideMasters/slideMaster2.xml"/><Relationship Id="rId5" Type="http://schemas.openxmlformats.org/officeDocument/2006/relationships/customXml" Target="../../customXml/item2.xml"/><Relationship Id="rId4" Type="http://schemas.openxmlformats.org/officeDocument/2006/relationships/customXml" Target="../../customXml/item20.xml"/></Relationships>
</file>

<file path=ppt/slideLayouts/_rels/slideLayout16.xml.rels><?xml version="1.0" encoding="UTF-8" standalone="yes"?>
<Relationships xmlns="http://schemas.openxmlformats.org/package/2006/relationships"><Relationship Id="rId3" Type="http://schemas.openxmlformats.org/officeDocument/2006/relationships/customXml" Target="../../customXml/item9.xml"/><Relationship Id="rId7" Type="http://schemas.openxmlformats.org/officeDocument/2006/relationships/image" Target="../media/image4.png"/><Relationship Id="rId2" Type="http://schemas.openxmlformats.org/officeDocument/2006/relationships/customXml" Target="../../customXml/item1.xml"/><Relationship Id="rId1" Type="http://schemas.openxmlformats.org/officeDocument/2006/relationships/customXml" Target="../../customXml/item5.xml"/><Relationship Id="rId6" Type="http://schemas.openxmlformats.org/officeDocument/2006/relationships/slideMaster" Target="../slideMasters/slideMaster2.xml"/><Relationship Id="rId5" Type="http://schemas.openxmlformats.org/officeDocument/2006/relationships/customXml" Target="../../customXml/item19.xml"/><Relationship Id="rId4" Type="http://schemas.openxmlformats.org/officeDocument/2006/relationships/customXml" Target="../../customXml/item3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4.xml"/><Relationship Id="rId4" Type="http://schemas.openxmlformats.org/officeDocument/2006/relationships/image" Target="../media/image21.emf"/></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8"/>
            <a:ext cx="11151917" cy="771151"/>
          </a:xfr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77953" y="1402081"/>
            <a:ext cx="11151917" cy="205203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471776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867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930247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86705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2" cy="6858000"/>
          </a:xfrm>
          <a:prstGeom prst="rect">
            <a:avLst/>
          </a:prstGeom>
        </p:spPr>
      </p:pic>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3591249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302" y="301617"/>
            <a:ext cx="1813243" cy="387120"/>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1458" y="2198790"/>
            <a:ext cx="4129660" cy="4130246"/>
          </a:xfrm>
          <a:prstGeom prst="rect">
            <a:avLst/>
          </a:prstGeom>
        </p:spPr>
      </p:pic>
    </p:spTree>
    <p:extLst>
      <p:ext uri="{BB962C8B-B14F-4D97-AF65-F5344CB8AC3E}">
        <p14:creationId xmlns:p14="http://schemas.microsoft.com/office/powerpoint/2010/main" val="1948300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695" y="-7121"/>
            <a:ext cx="12206695" cy="6860591"/>
          </a:xfrm>
          <a:prstGeom prst="rect">
            <a:avLst/>
          </a:prstGeom>
        </p:spPr>
      </p:pic>
      <p:sp>
        <p:nvSpPr>
          <p:cNvPr id="22" name="Rectangle 21"/>
          <p:cNvSpPr/>
          <p:nvPr userDrawn="1"/>
        </p:nvSpPr>
        <p:spPr bwMode="gray">
          <a:xfrm>
            <a:off x="147848" y="2017242"/>
            <a:ext cx="6301114" cy="3586208"/>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600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4389" y="324239"/>
            <a:ext cx="1064610" cy="227386"/>
          </a:xfrm>
          <a:prstGeom prst="rect">
            <a:avLst/>
          </a:prstGeom>
        </p:spPr>
      </p:pic>
      <p:sp>
        <p:nvSpPr>
          <p:cNvPr id="26" name="Title 1"/>
          <p:cNvSpPr>
            <a:spLocks noGrp="1"/>
          </p:cNvSpPr>
          <p:nvPr>
            <p:ph type="title" hasCustomPrompt="1"/>
          </p:nvPr>
        </p:nvSpPr>
        <p:spPr>
          <a:xfrm>
            <a:off x="269302" y="2075840"/>
            <a:ext cx="6003179" cy="1801436"/>
          </a:xfrm>
          <a:noFill/>
        </p:spPr>
        <p:txBody>
          <a:bodyPr lIns="146304" tIns="91440" rIns="146304" bIns="91440" anchor="t" anchorCtr="0"/>
          <a:lstStyle>
            <a:lvl1pPr>
              <a:defRPr sz="4117" spc="-98" baseline="0">
                <a:solidFill>
                  <a:schemeClr val="bg1"/>
                </a:solidFill>
              </a:defRPr>
            </a:lvl1pPr>
          </a:lstStyle>
          <a:p>
            <a:r>
              <a:rPr lang="en-US" dirty="0"/>
              <a:t>Presentation title</a:t>
            </a:r>
          </a:p>
        </p:txBody>
      </p:sp>
      <p:sp>
        <p:nvSpPr>
          <p:cNvPr id="27" name="Text Placeholder 4"/>
          <p:cNvSpPr>
            <a:spLocks noGrp="1"/>
          </p:cNvSpPr>
          <p:nvPr>
            <p:ph type="body" sz="quarter" idx="12" hasCustomPrompt="1"/>
          </p:nvPr>
        </p:nvSpPr>
        <p:spPr>
          <a:xfrm>
            <a:off x="269302" y="4593941"/>
            <a:ext cx="6003179" cy="884990"/>
          </a:xfrm>
          <a:noFill/>
        </p:spPr>
        <p:txBody>
          <a:bodyPr lIns="146304" tIns="109728" rIns="146304" bIns="109728" anchor="b">
            <a:noAutofit/>
          </a:bodyPr>
          <a:lstStyle>
            <a:lvl1pPr marL="0" indent="0">
              <a:spcBef>
                <a:spcPts val="0"/>
              </a:spcBef>
              <a:buNone/>
              <a:defRPr sz="1961"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2622101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5577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178359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3230939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0362636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42649462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79993203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016955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6584616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2" y="2082616"/>
            <a:ext cx="11653523" cy="1326724"/>
          </a:xfrm>
        </p:spPr>
        <p:txBody>
          <a:bodyPr wrap="square">
            <a:spAutoFit/>
          </a:bodyPr>
          <a:lstStyle>
            <a:lvl1pPr marL="0" indent="0">
              <a:spcBef>
                <a:spcPts val="1200"/>
              </a:spcBef>
              <a:buClr>
                <a:schemeClr val="tx1"/>
              </a:buClr>
              <a:buFont typeface="Wingdings" pitchFamily="2" charset="2"/>
              <a:buNone/>
              <a:defRPr sz="5294">
                <a:solidFill>
                  <a:schemeClr val="bg1"/>
                </a:solidFill>
              </a:defRPr>
            </a:lvl1pPr>
            <a:lvl2pPr marL="0" indent="0">
              <a:spcBef>
                <a:spcPts val="1059"/>
              </a:spcBef>
              <a:buNone/>
              <a:defRPr sz="1961">
                <a:solidFill>
                  <a:schemeClr val="bg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1458" y="2158155"/>
            <a:ext cx="4107828" cy="4211517"/>
          </a:xfrm>
          <a:prstGeom prst="rect">
            <a:avLst/>
          </a:prstGeom>
        </p:spPr>
      </p:pic>
    </p:spTree>
    <p:extLst>
      <p:ext uri="{BB962C8B-B14F-4D97-AF65-F5344CB8AC3E}">
        <p14:creationId xmlns:p14="http://schemas.microsoft.com/office/powerpoint/2010/main" val="184831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18" y="289516"/>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41985378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085139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1158186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830000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chemeClr val="bg1"/>
                </a:solidFill>
                <a:latin typeface="+mj-lt"/>
              </a:rPr>
              <a:t>Microsoft Virtual Academy</a:t>
            </a:r>
          </a:p>
        </p:txBody>
      </p:sp>
    </p:spTree>
    <p:extLst>
      <p:ext uri="{BB962C8B-B14F-4D97-AF65-F5344CB8AC3E}">
        <p14:creationId xmlns:p14="http://schemas.microsoft.com/office/powerpoint/2010/main" val="1108500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066067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90726045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70605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9345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9134869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6044875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46244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538034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82675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156444638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294045914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61353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26409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159738369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9580970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3643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1131089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94221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39437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2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36984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8570" y="6170058"/>
            <a:ext cx="11474238" cy="331946"/>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2015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73675408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352792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82566F-65E1-BE4D-8686-1C9E6D0A00EC}" type="datetimeFigureOut">
              <a:rPr lang="en-US" smtClean="0"/>
              <a:t>5/7/2016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1B9D37-AD6D-874E-B178-3335CC8712AE}" type="slidenum">
              <a:rPr lang="en-US" smtClean="0"/>
              <a:t>‹#›</a:t>
            </a:fld>
            <a:endParaRPr lang="en-US"/>
          </a:p>
        </p:txBody>
      </p:sp>
    </p:spTree>
    <p:extLst>
      <p:ext uri="{BB962C8B-B14F-4D97-AF65-F5344CB8AC3E}">
        <p14:creationId xmlns:p14="http://schemas.microsoft.com/office/powerpoint/2010/main" val="89472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spTree>
    <p:extLst>
      <p:ext uri="{BB962C8B-B14F-4D97-AF65-F5344CB8AC3E}">
        <p14:creationId xmlns:p14="http://schemas.microsoft.com/office/powerpoint/2010/main" val="75144891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56973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014918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3137182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95293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176935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78294723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698509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2457534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963533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175403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928503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57877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55945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092943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187908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96221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52354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39386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72035536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1769658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1852462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70792584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67665317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734547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425825497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185209231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23090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7831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38237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679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04124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92344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spTree>
    <p:extLst>
      <p:ext uri="{BB962C8B-B14F-4D97-AF65-F5344CB8AC3E}">
        <p14:creationId xmlns:p14="http://schemas.microsoft.com/office/powerpoint/2010/main" val="4029238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2" y="280419"/>
            <a:ext cx="11151918" cy="771152"/>
          </a:xfr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77954" y="1402082"/>
            <a:ext cx="11151918" cy="218480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90393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4705" baseline="0">
                <a:solidFill>
                  <a:srgbClr val="505050"/>
                </a:solidFill>
              </a:defRPr>
            </a:lvl1pPr>
          </a:lstStyle>
          <a:p>
            <a:r>
              <a:rPr lang="en-US" dirty="0" err="1"/>
              <a:t>Lorem</a:t>
            </a:r>
            <a:r>
              <a:rPr lang="en-US" dirty="0"/>
              <a:t> </a:t>
            </a:r>
            <a:r>
              <a:rPr lang="en-US" dirty="0" err="1"/>
              <a:t>ipsum</a:t>
            </a:r>
            <a:r>
              <a:rPr lang="en-US" dirty="0"/>
              <a:t> dolor sit.</a:t>
            </a:r>
          </a:p>
        </p:txBody>
      </p:sp>
      <p:sp>
        <p:nvSpPr>
          <p:cNvPr id="8" name="Text Placeholder 7"/>
          <p:cNvSpPr>
            <a:spLocks noGrp="1"/>
          </p:cNvSpPr>
          <p:nvPr>
            <p:ph type="body" sz="quarter" idx="13" hasCustomPrompt="1"/>
          </p:nvPr>
        </p:nvSpPr>
        <p:spPr>
          <a:xfrm>
            <a:off x="269239" y="2084173"/>
            <a:ext cx="8964248" cy="2701124"/>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456317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solidFill>
                  <a:schemeClr val="bg1"/>
                </a:solidFill>
                <a:latin typeface="Segoe UI" pitchFamily="34" charset="0"/>
                <a:cs typeface="Segoe UI" pitchFamily="34" charset="0"/>
              </a:defRPr>
            </a:lvl1pPr>
          </a:lstStyle>
          <a:p>
            <a:r>
              <a:rPr lang="fr-FR"/>
              <a:t>Cliquez pour modifier le style du titre</a:t>
            </a:r>
          </a:p>
        </p:txBody>
      </p:sp>
      <p:sp>
        <p:nvSpPr>
          <p:cNvPr id="3" name="Espace réservé du contenu 2"/>
          <p:cNvSpPr>
            <a:spLocks noGrp="1"/>
          </p:cNvSpPr>
          <p:nvPr>
            <p:ph idx="1"/>
          </p:nvPr>
        </p:nvSpPr>
        <p:spPr>
          <a:xfrm>
            <a:off x="269241" y="1189177"/>
            <a:ext cx="11653521" cy="2727993"/>
          </a:xfrm>
        </p:spPr>
        <p:txBody>
          <a:bodyPr/>
          <a:lstStyle>
            <a:lvl1pPr>
              <a:defRPr>
                <a:solidFill>
                  <a:schemeClr val="bg1"/>
                </a:solidFill>
                <a:latin typeface="Segoe UI" pitchFamily="34" charset="0"/>
                <a:cs typeface="Segoe UI" pitchFamily="34" charset="0"/>
              </a:defRPr>
            </a:lvl1pPr>
            <a:lvl2pPr>
              <a:defRPr>
                <a:solidFill>
                  <a:schemeClr val="bg1"/>
                </a:solidFill>
                <a:latin typeface="Segoe UI" pitchFamily="34" charset="0"/>
                <a:cs typeface="Segoe UI" pitchFamily="34" charset="0"/>
              </a:defRPr>
            </a:lvl2pPr>
            <a:lvl3pPr>
              <a:defRPr>
                <a:solidFill>
                  <a:schemeClr val="bg1"/>
                </a:solidFill>
                <a:latin typeface="Segoe UI" pitchFamily="34" charset="0"/>
                <a:cs typeface="Segoe UI" pitchFamily="34" charset="0"/>
              </a:defRPr>
            </a:lvl3pPr>
            <a:lvl4pPr>
              <a:defRPr>
                <a:solidFill>
                  <a:schemeClr val="bg1"/>
                </a:solidFill>
                <a:latin typeface="Segoe UI" pitchFamily="34" charset="0"/>
                <a:cs typeface="Segoe UI" pitchFamily="34" charset="0"/>
              </a:defRPr>
            </a:lvl4pPr>
            <a:lvl5pPr>
              <a:defRPr>
                <a:solidFill>
                  <a:schemeClr val="bg1"/>
                </a:solidFill>
                <a:latin typeface="Segoe UI" pitchFamily="34" charset="0"/>
                <a:cs typeface="Segoe UI"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a:xfrm>
            <a:off x="609600" y="6356351"/>
            <a:ext cx="2844800" cy="365125"/>
          </a:xfrm>
          <a:prstGeom prst="rect">
            <a:avLst/>
          </a:prstGeom>
        </p:spPr>
        <p:txBody>
          <a:bodyPr/>
          <a:lstStyle/>
          <a:p>
            <a:pPr defTabSz="914367"/>
            <a:fld id="{391B1CEF-A932-4551-99DD-5098C6F260CB}" type="datetimeFigureOut">
              <a:rPr lang="fr-FR" smtClean="0">
                <a:solidFill>
                  <a:srgbClr val="FFFFFF"/>
                </a:solidFill>
              </a:rPr>
              <a:pPr defTabSz="914367"/>
              <a:t>07/05/2016</a:t>
            </a:fld>
            <a:endParaRPr lang="fr-FR">
              <a:solidFill>
                <a:srgbClr val="FFFFFF"/>
              </a:solidFill>
            </a:endParaRPr>
          </a:p>
        </p:txBody>
      </p:sp>
      <p:sp>
        <p:nvSpPr>
          <p:cNvPr id="5" name="Espace réservé du pied de page 4"/>
          <p:cNvSpPr>
            <a:spLocks noGrp="1"/>
          </p:cNvSpPr>
          <p:nvPr>
            <p:ph type="ftr" sz="quarter" idx="11"/>
          </p:nvPr>
        </p:nvSpPr>
        <p:spPr>
          <a:xfrm>
            <a:off x="4165601" y="6356351"/>
            <a:ext cx="3860800" cy="365125"/>
          </a:xfrm>
          <a:prstGeom prst="rect">
            <a:avLst/>
          </a:prstGeom>
        </p:spPr>
        <p:txBody>
          <a:bodyPr/>
          <a:lstStyle/>
          <a:p>
            <a:pPr defTabSz="914367"/>
            <a:endParaRPr lang="fr-FR">
              <a:solidFill>
                <a:srgbClr val="FFFFFF"/>
              </a:solidFill>
            </a:endParaRPr>
          </a:p>
        </p:txBody>
      </p:sp>
      <p:sp>
        <p:nvSpPr>
          <p:cNvPr id="6" name="Espace réservé du numéro de diapositive 5"/>
          <p:cNvSpPr>
            <a:spLocks noGrp="1"/>
          </p:cNvSpPr>
          <p:nvPr>
            <p:ph type="sldNum" sz="quarter" idx="12"/>
          </p:nvPr>
        </p:nvSpPr>
        <p:spPr>
          <a:xfrm>
            <a:off x="8737601" y="6356351"/>
            <a:ext cx="2844800" cy="365125"/>
          </a:xfrm>
          <a:prstGeom prst="rect">
            <a:avLst/>
          </a:prstGeom>
        </p:spPr>
        <p:txBody>
          <a:bodyPr/>
          <a:lstStyle/>
          <a:p>
            <a:pPr defTabSz="914367"/>
            <a:fld id="{12DFF769-A997-43D2-897B-87BFEF3B2A5A}" type="slidenum">
              <a:rPr lang="fr-FR" smtClean="0">
                <a:solidFill>
                  <a:srgbClr val="FFFFFF"/>
                </a:solidFill>
              </a:rPr>
              <a:pPr defTabSz="914367"/>
              <a:t>‹#›</a:t>
            </a:fld>
            <a:endParaRPr lang="fr-FR">
              <a:solidFill>
                <a:srgbClr val="FFFFFF"/>
              </a:solidFill>
            </a:endParaRPr>
          </a:p>
        </p:txBody>
      </p:sp>
    </p:spTree>
    <p:extLst>
      <p:ext uri="{BB962C8B-B14F-4D97-AF65-F5344CB8AC3E}">
        <p14:creationId xmlns:p14="http://schemas.microsoft.com/office/powerpoint/2010/main" val="1452824730"/>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94959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gradFill flip="none" rotWithShape="1">
            <a:gsLst>
              <a:gs pos="0">
                <a:srgbClr val="000000">
                  <a:alpha val="65000"/>
                </a:srgbClr>
              </a:gs>
              <a:gs pos="24000">
                <a:srgbClr val="000000">
                  <a:alpha val="0"/>
                </a:srgbClr>
              </a:gs>
              <a:gs pos="100000">
                <a:srgbClr val="000000">
                  <a:alpha val="0"/>
                </a:srgbClr>
              </a:gs>
            </a:gsLst>
            <a:lin ang="189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351" y="5990599"/>
            <a:ext cx="1844505" cy="397334"/>
          </a:xfrm>
          <a:prstGeom prst="rect">
            <a:avLst/>
          </a:prstGeom>
        </p:spPr>
      </p:pic>
      <p:pic>
        <p:nvPicPr>
          <p:cNvPr id="5" name="Picture 4"/>
          <p:cNvPicPr>
            <a:picLocks noChangeAspect="1"/>
          </p:cNvPicPr>
          <p:nvPr userDrawn="1"/>
        </p:nvPicPr>
        <p:blipFill>
          <a:blip r:embed="rId4"/>
          <a:stretch>
            <a:fillRect/>
          </a:stretch>
        </p:blipFill>
        <p:spPr>
          <a:xfrm>
            <a:off x="457351" y="470068"/>
            <a:ext cx="8776137" cy="1261191"/>
          </a:xfrm>
          <a:prstGeom prst="rect">
            <a:avLst/>
          </a:prstGeom>
        </p:spPr>
      </p:pic>
      <p:sp>
        <p:nvSpPr>
          <p:cNvPr id="2" name="TextBox 1"/>
          <p:cNvSpPr txBox="1"/>
          <p:nvPr userDrawn="1"/>
        </p:nvSpPr>
        <p:spPr>
          <a:xfrm>
            <a:off x="2260641" y="1875996"/>
            <a:ext cx="3986462" cy="887000"/>
          </a:xfrm>
          <a:prstGeom prst="rect">
            <a:avLst/>
          </a:prstGeom>
          <a:noFill/>
        </p:spPr>
        <p:txBody>
          <a:bodyPr wrap="none" lIns="179285" tIns="143428" rIns="179285" bIns="143428" rtlCol="0">
            <a:spAutoFit/>
          </a:bodyPr>
          <a:lstStyle/>
          <a:p>
            <a:pPr defTabSz="914367">
              <a:lnSpc>
                <a:spcPct val="90000"/>
              </a:lnSpc>
              <a:spcAft>
                <a:spcPts val="588"/>
              </a:spcAft>
            </a:pPr>
            <a:r>
              <a:rPr lang="en-US" sz="4313" dirty="0">
                <a:gradFill>
                  <a:gsLst>
                    <a:gs pos="3941">
                      <a:srgbClr val="969696"/>
                    </a:gs>
                    <a:gs pos="100000">
                      <a:srgbClr val="969696"/>
                    </a:gs>
                  </a:gsLst>
                  <a:lin ang="5400000" scaled="0"/>
                </a:gradFill>
                <a:latin typeface="Segoe UI Light"/>
              </a:rPr>
              <a:t>22–24 July 2013</a:t>
            </a:r>
          </a:p>
        </p:txBody>
      </p:sp>
    </p:spTree>
    <p:extLst>
      <p:ext uri="{BB962C8B-B14F-4D97-AF65-F5344CB8AC3E}">
        <p14:creationId xmlns:p14="http://schemas.microsoft.com/office/powerpoint/2010/main" val="725821631"/>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sp>
        <p:nvSpPr>
          <p:cNvPr id="6" name="Text Placeholder 5"/>
          <p:cNvSpPr>
            <a:spLocks noGrp="1"/>
          </p:cNvSpPr>
          <p:nvPr>
            <p:ph type="body" sz="quarter" idx="13" hasCustomPrompt="1"/>
          </p:nvPr>
        </p:nvSpPr>
        <p:spPr>
          <a:xfrm>
            <a:off x="9233488" y="348646"/>
            <a:ext cx="2689274" cy="506780"/>
          </a:xfrm>
        </p:spPr>
        <p:txBody>
          <a:bodyPr/>
          <a:lstStyle>
            <a:lvl1pPr marL="0" indent="0" algn="r">
              <a:buNone/>
              <a:defRPr sz="2353"/>
            </a:lvl1pPr>
          </a:lstStyle>
          <a:p>
            <a:pPr lvl="0"/>
            <a:r>
              <a:rPr lang="en-US" dirty="0"/>
              <a:t>Session Code</a:t>
            </a:r>
          </a:p>
        </p:txBody>
      </p:sp>
    </p:spTree>
    <p:extLst>
      <p:ext uri="{BB962C8B-B14F-4D97-AF65-F5344CB8AC3E}">
        <p14:creationId xmlns:p14="http://schemas.microsoft.com/office/powerpoint/2010/main" val="408999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9860610" cy="1793104"/>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3"/>
            <a:ext cx="2507462" cy="537211"/>
          </a:xfrm>
          <a:prstGeom prst="rect">
            <a:avLst/>
          </a:prstGeom>
        </p:spPr>
      </p:pic>
      <p:sp>
        <p:nvSpPr>
          <p:cNvPr id="3" name="Text Placeholder 2"/>
          <p:cNvSpPr>
            <a:spLocks noGrp="1"/>
          </p:cNvSpPr>
          <p:nvPr>
            <p:ph type="body" sz="quarter" idx="13" hasCustomPrompt="1"/>
          </p:nvPr>
        </p:nvSpPr>
        <p:spPr>
          <a:xfrm>
            <a:off x="9233488" y="356871"/>
            <a:ext cx="2689274" cy="506972"/>
          </a:xfrm>
        </p:spPr>
        <p:txBody>
          <a:bodyPr/>
          <a:lstStyle>
            <a:lvl1pPr marL="0" indent="0" algn="r">
              <a:buNone/>
              <a:defRPr sz="2353"/>
            </a:lvl1pPr>
          </a:lstStyle>
          <a:p>
            <a:pPr lvl="0"/>
            <a:r>
              <a:rPr lang="en-US" dirty="0"/>
              <a:t>Session Code</a:t>
            </a:r>
          </a:p>
        </p:txBody>
      </p:sp>
    </p:spTree>
    <p:extLst>
      <p:ext uri="{BB962C8B-B14F-4D97-AF65-F5344CB8AC3E}">
        <p14:creationId xmlns:p14="http://schemas.microsoft.com/office/powerpoint/2010/main" val="2205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4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2192000" cy="68580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9" name="Rectangle 18"/>
          <p:cNvSpPr/>
          <p:nvPr userDrawn="1"/>
        </p:nvSpPr>
        <p:spPr bwMode="gray">
          <a:xfrm>
            <a:off x="269302" y="1187621"/>
            <a:ext cx="7171399"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07"/>
            <a:ext cx="7171399" cy="2689656"/>
          </a:xfrm>
          <a:noFill/>
        </p:spPr>
        <p:txBody>
          <a:bodyPr lIns="146304" tIns="91440" rIns="146304" bIns="91440" anchor="t" anchorCtr="0"/>
          <a:lstStyle>
            <a:lvl1pPr>
              <a:defRPr sz="6470"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0" y="3875706"/>
            <a:ext cx="7171399" cy="1794661"/>
          </a:xfrm>
          <a:noFill/>
        </p:spPr>
        <p:txBody>
          <a:bodyPr lIns="182880" tIns="146304" rIns="182880" bIns="146304">
            <a:noAutofit/>
          </a:bodyPr>
          <a:lstStyle>
            <a:lvl1pPr marL="0" indent="0">
              <a:spcBef>
                <a:spcPts val="0"/>
              </a:spcBef>
              <a:buNone/>
              <a:defRPr sz="3529"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9899283" y="470067"/>
            <a:ext cx="1844505" cy="397334"/>
          </a:xfrm>
          <a:prstGeom prst="rect">
            <a:avLst/>
          </a:prstGeom>
        </p:spPr>
      </p:pic>
      <p:sp>
        <p:nvSpPr>
          <p:cNvPr id="3" name="Text Placeholder 2"/>
          <p:cNvSpPr>
            <a:spLocks noGrp="1"/>
          </p:cNvSpPr>
          <p:nvPr>
            <p:ph type="body" sz="quarter" idx="13" hasCustomPrompt="1"/>
          </p:nvPr>
        </p:nvSpPr>
        <p:spPr>
          <a:xfrm>
            <a:off x="269239" y="360430"/>
            <a:ext cx="2689274" cy="506972"/>
          </a:xfrm>
        </p:spPr>
        <p:txBody>
          <a:bodyPr/>
          <a:lstStyle>
            <a:lvl1pPr marL="0" indent="0">
              <a:buNone/>
              <a:defRPr sz="2353">
                <a:gradFill>
                  <a:gsLst>
                    <a:gs pos="5419">
                      <a:srgbClr val="FFFFFF"/>
                    </a:gs>
                    <a:gs pos="100000">
                      <a:srgbClr val="FFFFFF"/>
                    </a:gs>
                  </a:gsLst>
                  <a:lin ang="5400000" scaled="0"/>
                </a:gradFill>
              </a:defRPr>
            </a:lvl1pPr>
          </a:lstStyle>
          <a:p>
            <a:pPr lvl="0"/>
            <a:r>
              <a:rPr lang="en-US" dirty="0"/>
              <a:t>Session Code</a:t>
            </a:r>
          </a:p>
        </p:txBody>
      </p:sp>
    </p:spTree>
    <p:extLst>
      <p:ext uri="{BB962C8B-B14F-4D97-AF65-F5344CB8AC3E}">
        <p14:creationId xmlns:p14="http://schemas.microsoft.com/office/powerpoint/2010/main" val="1008723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15:clr>
            <a:srgbClr val="FBAE40"/>
          </p15:clr>
        </p15:guide>
        <p15:guide id="5" pos="7546">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2" y="1187644"/>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02038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06733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2" y="1187644"/>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795460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38487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11297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7436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0569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906866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176805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193517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40283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77200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381212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141626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530398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812311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90994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5564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219716"/>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9" Type="http://schemas.openxmlformats.org/officeDocument/2006/relationships/tags" Target="../tags/tag10.xml"/><Relationship Id="rId21" Type="http://schemas.openxmlformats.org/officeDocument/2006/relationships/slideLayout" Target="../slideLayouts/slideLayout31.xml"/><Relationship Id="rId34" Type="http://schemas.openxmlformats.org/officeDocument/2006/relationships/tags" Target="../tags/tag5.xml"/><Relationship Id="rId42" Type="http://schemas.openxmlformats.org/officeDocument/2006/relationships/tags" Target="../tags/tag13.xml"/><Relationship Id="rId47" Type="http://schemas.openxmlformats.org/officeDocument/2006/relationships/tags" Target="../tags/tag18.xml"/><Relationship Id="rId50" Type="http://schemas.openxmlformats.org/officeDocument/2006/relationships/tags" Target="../tags/tag21.xml"/><Relationship Id="rId55" Type="http://schemas.openxmlformats.org/officeDocument/2006/relationships/tags" Target="../tags/tag26.xml"/><Relationship Id="rId63" Type="http://schemas.openxmlformats.org/officeDocument/2006/relationships/tags" Target="../tags/tag34.xml"/><Relationship Id="rId68" Type="http://schemas.openxmlformats.org/officeDocument/2006/relationships/tags" Target="../tags/tag39.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9"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tags" Target="../tags/tag3.xml"/><Relationship Id="rId37" Type="http://schemas.openxmlformats.org/officeDocument/2006/relationships/tags" Target="../tags/tag8.xml"/><Relationship Id="rId40" Type="http://schemas.openxmlformats.org/officeDocument/2006/relationships/tags" Target="../tags/tag11.xml"/><Relationship Id="rId45" Type="http://schemas.openxmlformats.org/officeDocument/2006/relationships/tags" Target="../tags/tag16.xml"/><Relationship Id="rId53" Type="http://schemas.openxmlformats.org/officeDocument/2006/relationships/tags" Target="../tags/tag24.xml"/><Relationship Id="rId58" Type="http://schemas.openxmlformats.org/officeDocument/2006/relationships/tags" Target="../tags/tag29.xml"/><Relationship Id="rId66" Type="http://schemas.openxmlformats.org/officeDocument/2006/relationships/tags" Target="../tags/tag37.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tags" Target="../tags/tag7.xml"/><Relationship Id="rId49" Type="http://schemas.openxmlformats.org/officeDocument/2006/relationships/tags" Target="../tags/tag20.xml"/><Relationship Id="rId57" Type="http://schemas.openxmlformats.org/officeDocument/2006/relationships/tags" Target="../tags/tag28.xml"/><Relationship Id="rId61" Type="http://schemas.openxmlformats.org/officeDocument/2006/relationships/tags" Target="../tags/tag3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tags" Target="../tags/tag2.xml"/><Relationship Id="rId44" Type="http://schemas.openxmlformats.org/officeDocument/2006/relationships/tags" Target="../tags/tag15.xml"/><Relationship Id="rId52" Type="http://schemas.openxmlformats.org/officeDocument/2006/relationships/tags" Target="../tags/tag23.xml"/><Relationship Id="rId60" Type="http://schemas.openxmlformats.org/officeDocument/2006/relationships/tags" Target="../tags/tag31.xml"/><Relationship Id="rId65" Type="http://schemas.openxmlformats.org/officeDocument/2006/relationships/tags" Target="../tags/tag36.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tags" Target="../tags/tag1.xml"/><Relationship Id="rId35" Type="http://schemas.openxmlformats.org/officeDocument/2006/relationships/tags" Target="../tags/tag6.xml"/><Relationship Id="rId43" Type="http://schemas.openxmlformats.org/officeDocument/2006/relationships/tags" Target="../tags/tag14.xml"/><Relationship Id="rId48" Type="http://schemas.openxmlformats.org/officeDocument/2006/relationships/tags" Target="../tags/tag19.xml"/><Relationship Id="rId56" Type="http://schemas.openxmlformats.org/officeDocument/2006/relationships/tags" Target="../tags/tag27.xml"/><Relationship Id="rId64" Type="http://schemas.openxmlformats.org/officeDocument/2006/relationships/tags" Target="../tags/tag35.xml"/><Relationship Id="rId8" Type="http://schemas.openxmlformats.org/officeDocument/2006/relationships/slideLayout" Target="../slideLayouts/slideLayout18.xml"/><Relationship Id="rId51" Type="http://schemas.openxmlformats.org/officeDocument/2006/relationships/tags" Target="../tags/tag22.xml"/><Relationship Id="rId3" Type="http://schemas.openxmlformats.org/officeDocument/2006/relationships/slideLayout" Target="../slideLayouts/slideLayout13.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tags" Target="../tags/tag4.xml"/><Relationship Id="rId38" Type="http://schemas.openxmlformats.org/officeDocument/2006/relationships/tags" Target="../tags/tag9.xml"/><Relationship Id="rId46" Type="http://schemas.openxmlformats.org/officeDocument/2006/relationships/tags" Target="../tags/tag17.xml"/><Relationship Id="rId59" Type="http://schemas.openxmlformats.org/officeDocument/2006/relationships/tags" Target="../tags/tag30.xml"/><Relationship Id="rId67" Type="http://schemas.openxmlformats.org/officeDocument/2006/relationships/tags" Target="../tags/tag38.xml"/><Relationship Id="rId20" Type="http://schemas.openxmlformats.org/officeDocument/2006/relationships/slideLayout" Target="../slideLayouts/slideLayout30.xml"/><Relationship Id="rId41" Type="http://schemas.openxmlformats.org/officeDocument/2006/relationships/tags" Target="../tags/tag12.xml"/><Relationship Id="rId54" Type="http://schemas.openxmlformats.org/officeDocument/2006/relationships/tags" Target="../tags/tag25.xml"/><Relationship Id="rId62" Type="http://schemas.openxmlformats.org/officeDocument/2006/relationships/tags" Target="../tags/tag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theme" Target="../theme/theme3.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41" Type="http://schemas.openxmlformats.org/officeDocument/2006/relationships/image" Target="../media/image12.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image" Target="../media/image11.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theme" Target="../theme/theme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image" Target="../media/image27.png"/><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5.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 id="2147483780"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0"/>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1"/>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2"/>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3"/>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4"/>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5"/>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6"/>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7"/>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8"/>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9"/>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40"/>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1"/>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2"/>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3"/>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4"/>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5"/>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6"/>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7"/>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8"/>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9"/>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50"/>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1"/>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2"/>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3"/>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4"/>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5"/>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6"/>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7"/>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8"/>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9"/>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60"/>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1"/>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2"/>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3"/>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4"/>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5"/>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6"/>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7"/>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8"/>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40509710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40"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4037593432"/>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 id="2147483736" r:id="rId35"/>
    <p:sldLayoutId id="2147483737" r:id="rId36"/>
    <p:sldLayoutId id="2147483738" r:id="rId37"/>
    <p:sldLayoutId id="2147483739" r:id="rId3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36792"/>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13287761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hyperlink" Target="http://www.ca.com/content/dam/ca/us/files/white-paper/devops-winning-in-application-economy-2.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puppetlabs.com/2014-devops-report"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hyperlink" Target="https://puppetlabs.com/2014-devops-report"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hyperlink" Target="http://www.ca.com/content/dam/ca/us/files/white-paper/devops-winning-in-application-economy-2.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Value of DevOps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24082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driving DevOps?</a:t>
            </a:r>
          </a:p>
        </p:txBody>
      </p:sp>
      <p:sp>
        <p:nvSpPr>
          <p:cNvPr id="3" name="TextBox 2"/>
          <p:cNvSpPr txBox="1"/>
          <p:nvPr/>
        </p:nvSpPr>
        <p:spPr>
          <a:xfrm>
            <a:off x="319921" y="5051265"/>
            <a:ext cx="2738395" cy="1375872"/>
          </a:xfrm>
          <a:prstGeom prst="rect">
            <a:avLst/>
          </a:prstGeom>
          <a:noFill/>
          <a:ln>
            <a:noFill/>
          </a:ln>
        </p:spPr>
        <p:txBody>
          <a:bodyPr wrap="square" lIns="179285" tIns="143428" rIns="179285" bIns="143428" rtlCol="0">
            <a:spAutoFit/>
          </a:bodyPr>
          <a:lstStyle/>
          <a:p>
            <a:pPr defTabSz="914367">
              <a:lnSpc>
                <a:spcPct val="90000"/>
              </a:lnSpc>
              <a:spcAft>
                <a:spcPts val="588"/>
              </a:spcAft>
            </a:pPr>
            <a:r>
              <a:rPr lang="en-US" sz="1961" kern="0" dirty="0">
                <a:solidFill>
                  <a:srgbClr val="00B050"/>
                </a:solidFill>
              </a:rPr>
              <a:t>The agile Methodologies are accelerating the construction process</a:t>
            </a:r>
          </a:p>
        </p:txBody>
      </p:sp>
      <p:sp>
        <p:nvSpPr>
          <p:cNvPr id="274" name="Freeform 273"/>
          <p:cNvSpPr/>
          <p:nvPr/>
        </p:nvSpPr>
        <p:spPr bwMode="auto">
          <a:xfrm>
            <a:off x="1246754" y="4204411"/>
            <a:ext cx="1811562" cy="1050981"/>
          </a:xfrm>
          <a:custGeom>
            <a:avLst/>
            <a:gdLst>
              <a:gd name="connsiteX0" fmla="*/ 641317 w 1582611"/>
              <a:gd name="connsiteY0" fmla="*/ 1761565 h 1761565"/>
              <a:gd name="connsiteX1" fmla="*/ 36200 w 1582611"/>
              <a:gd name="connsiteY1" fmla="*/ 376518 h 1761565"/>
              <a:gd name="connsiteX2" fmla="*/ 1582611 w 1582611"/>
              <a:gd name="connsiteY2" fmla="*/ 0 h 1761565"/>
            </a:gdLst>
            <a:ahLst/>
            <a:cxnLst>
              <a:cxn ang="0">
                <a:pos x="connsiteX0" y="connsiteY0"/>
              </a:cxn>
              <a:cxn ang="0">
                <a:pos x="connsiteX1" y="connsiteY1"/>
              </a:cxn>
              <a:cxn ang="0">
                <a:pos x="connsiteX2" y="connsiteY2"/>
              </a:cxn>
            </a:cxnLst>
            <a:rect l="l" t="t" r="r" b="b"/>
            <a:pathLst>
              <a:path w="1582611" h="1761565">
                <a:moveTo>
                  <a:pt x="641317" y="1761565"/>
                </a:moveTo>
                <a:cubicBezTo>
                  <a:pt x="260317" y="1215838"/>
                  <a:pt x="-120682" y="670112"/>
                  <a:pt x="36200" y="376518"/>
                </a:cubicBezTo>
                <a:cubicBezTo>
                  <a:pt x="193082" y="82924"/>
                  <a:pt x="887846" y="41462"/>
                  <a:pt x="1582611" y="0"/>
                </a:cubicBezTo>
              </a:path>
            </a:pathLst>
          </a:custGeom>
          <a:noFill/>
          <a:ln w="28575">
            <a:solidFill>
              <a:srgbClr val="00B050"/>
            </a:solidFill>
            <a:headEnd type="oval" w="med" len="me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kern="0" dirty="0">
              <a:solidFill>
                <a:srgbClr val="00B050"/>
              </a:solidFill>
            </a:endParaRPr>
          </a:p>
        </p:txBody>
      </p:sp>
      <p:sp>
        <p:nvSpPr>
          <p:cNvPr id="275" name="TextBox 274"/>
          <p:cNvSpPr txBox="1"/>
          <p:nvPr/>
        </p:nvSpPr>
        <p:spPr>
          <a:xfrm>
            <a:off x="8572679" y="5541656"/>
            <a:ext cx="3451387" cy="1375872"/>
          </a:xfrm>
          <a:prstGeom prst="rect">
            <a:avLst/>
          </a:prstGeom>
          <a:noFill/>
        </p:spPr>
        <p:txBody>
          <a:bodyPr wrap="square" lIns="179285" tIns="143428" rIns="179285" bIns="143428" rtlCol="0">
            <a:spAutoFit/>
          </a:bodyPr>
          <a:lstStyle/>
          <a:p>
            <a:pPr defTabSz="914367">
              <a:lnSpc>
                <a:spcPct val="90000"/>
              </a:lnSpc>
              <a:spcAft>
                <a:spcPts val="588"/>
              </a:spcAft>
            </a:pPr>
            <a:r>
              <a:rPr lang="en-US" sz="1961" kern="0" dirty="0">
                <a:solidFill>
                  <a:srgbClr val="505050"/>
                </a:solidFill>
              </a:rPr>
              <a:t>Current ITLM/ITSM “best practices” made the release and operate processes </a:t>
            </a:r>
            <a:r>
              <a:rPr lang="en-US" sz="1961" kern="0" dirty="0">
                <a:solidFill>
                  <a:srgbClr val="00B050"/>
                </a:solidFill>
              </a:rPr>
              <a:t>reliable</a:t>
            </a:r>
            <a:r>
              <a:rPr lang="en-US" sz="1961" kern="0" dirty="0">
                <a:solidFill>
                  <a:srgbClr val="FF0000"/>
                </a:solidFill>
              </a:rPr>
              <a:t>, but not agile</a:t>
            </a:r>
          </a:p>
        </p:txBody>
      </p:sp>
      <p:sp>
        <p:nvSpPr>
          <p:cNvPr id="276" name="TextBox 275"/>
          <p:cNvSpPr txBox="1"/>
          <p:nvPr/>
        </p:nvSpPr>
        <p:spPr>
          <a:xfrm>
            <a:off x="9361832" y="1171007"/>
            <a:ext cx="2738395" cy="1647426"/>
          </a:xfrm>
          <a:prstGeom prst="rect">
            <a:avLst/>
          </a:prstGeom>
          <a:noFill/>
        </p:spPr>
        <p:txBody>
          <a:bodyPr wrap="square" lIns="179285" tIns="143428" rIns="179285" bIns="143428" rtlCol="0">
            <a:spAutoFit/>
          </a:bodyPr>
          <a:lstStyle/>
          <a:p>
            <a:pPr defTabSz="914367">
              <a:lnSpc>
                <a:spcPct val="90000"/>
              </a:lnSpc>
              <a:spcAft>
                <a:spcPts val="588"/>
              </a:spcAft>
            </a:pPr>
            <a:r>
              <a:rPr lang="en-US" sz="1961" kern="0" dirty="0">
                <a:solidFill>
                  <a:srgbClr val="FF0000"/>
                </a:solidFill>
              </a:rPr>
              <a:t>Disconnects </a:t>
            </a:r>
            <a:r>
              <a:rPr lang="en-US" sz="1961" kern="0" dirty="0">
                <a:solidFill>
                  <a:srgbClr val="000000"/>
                </a:solidFill>
              </a:rPr>
              <a:t>between Development and Operations </a:t>
            </a:r>
            <a:r>
              <a:rPr lang="en-US" sz="1961" kern="0" dirty="0">
                <a:solidFill>
                  <a:srgbClr val="FF0000"/>
                </a:solidFill>
              </a:rPr>
              <a:t>increase mistakes and MTTR </a:t>
            </a:r>
            <a:r>
              <a:rPr lang="en-US" sz="1961" kern="0" dirty="0">
                <a:solidFill>
                  <a:srgbClr val="000000"/>
                </a:solidFill>
              </a:rPr>
              <a:t>when issues occur</a:t>
            </a:r>
          </a:p>
        </p:txBody>
      </p:sp>
      <p:sp>
        <p:nvSpPr>
          <p:cNvPr id="277" name="Freeform 276"/>
          <p:cNvSpPr/>
          <p:nvPr/>
        </p:nvSpPr>
        <p:spPr bwMode="auto">
          <a:xfrm>
            <a:off x="8927892" y="2772102"/>
            <a:ext cx="1604465" cy="1188538"/>
          </a:xfrm>
          <a:custGeom>
            <a:avLst/>
            <a:gdLst>
              <a:gd name="connsiteX0" fmla="*/ 578224 w 1305305"/>
              <a:gd name="connsiteY0" fmla="*/ 0 h 1573306"/>
              <a:gd name="connsiteX1" fmla="*/ 1290918 w 1305305"/>
              <a:gd name="connsiteY1" fmla="*/ 968188 h 1573306"/>
              <a:gd name="connsiteX2" fmla="*/ 0 w 1305305"/>
              <a:gd name="connsiteY2" fmla="*/ 1573306 h 1573306"/>
              <a:gd name="connsiteX3" fmla="*/ 0 w 1305305"/>
              <a:gd name="connsiteY3" fmla="*/ 1573306 h 1573306"/>
            </a:gdLst>
            <a:ahLst/>
            <a:cxnLst>
              <a:cxn ang="0">
                <a:pos x="connsiteX0" y="connsiteY0"/>
              </a:cxn>
              <a:cxn ang="0">
                <a:pos x="connsiteX1" y="connsiteY1"/>
              </a:cxn>
              <a:cxn ang="0">
                <a:pos x="connsiteX2" y="connsiteY2"/>
              </a:cxn>
              <a:cxn ang="0">
                <a:pos x="connsiteX3" y="connsiteY3"/>
              </a:cxn>
            </a:cxnLst>
            <a:rect l="l" t="t" r="r" b="b"/>
            <a:pathLst>
              <a:path w="1305305" h="1573306">
                <a:moveTo>
                  <a:pt x="578224" y="0"/>
                </a:moveTo>
                <a:cubicBezTo>
                  <a:pt x="982756" y="352985"/>
                  <a:pt x="1387289" y="705970"/>
                  <a:pt x="1290918" y="968188"/>
                </a:cubicBezTo>
                <a:cubicBezTo>
                  <a:pt x="1194547" y="1230406"/>
                  <a:pt x="0" y="1573306"/>
                  <a:pt x="0" y="1573306"/>
                </a:cubicBezTo>
                <a:lnTo>
                  <a:pt x="0" y="1573306"/>
                </a:lnTo>
              </a:path>
            </a:pathLst>
          </a:custGeom>
          <a:noFill/>
          <a:ln w="28575">
            <a:solidFill>
              <a:srgbClr val="FF0000"/>
            </a:solidFill>
            <a:headEnd type="oval" w="med" len="me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kern="0" dirty="0">
              <a:ln>
                <a:solidFill>
                  <a:srgbClr val="505050"/>
                </a:solidFill>
              </a:ln>
              <a:solidFill>
                <a:srgbClr val="FFFFFF"/>
              </a:solidFill>
            </a:endParaRPr>
          </a:p>
        </p:txBody>
      </p:sp>
      <p:sp>
        <p:nvSpPr>
          <p:cNvPr id="5" name="Freeform 4"/>
          <p:cNvSpPr/>
          <p:nvPr/>
        </p:nvSpPr>
        <p:spPr bwMode="auto">
          <a:xfrm>
            <a:off x="7275151" y="5255391"/>
            <a:ext cx="2400056" cy="370934"/>
          </a:xfrm>
          <a:custGeom>
            <a:avLst/>
            <a:gdLst>
              <a:gd name="connsiteX0" fmla="*/ 1912883 w 1912883"/>
              <a:gd name="connsiteY0" fmla="*/ 672921 h 672921"/>
              <a:gd name="connsiteX1" fmla="*/ 1093076 w 1912883"/>
              <a:gd name="connsiteY1" fmla="*/ 259 h 672921"/>
              <a:gd name="connsiteX2" fmla="*/ 0 w 1912883"/>
              <a:gd name="connsiteY2" fmla="*/ 609859 h 672921"/>
            </a:gdLst>
            <a:ahLst/>
            <a:cxnLst>
              <a:cxn ang="0">
                <a:pos x="connsiteX0" y="connsiteY0"/>
              </a:cxn>
              <a:cxn ang="0">
                <a:pos x="connsiteX1" y="connsiteY1"/>
              </a:cxn>
              <a:cxn ang="0">
                <a:pos x="connsiteX2" y="connsiteY2"/>
              </a:cxn>
            </a:cxnLst>
            <a:rect l="l" t="t" r="r" b="b"/>
            <a:pathLst>
              <a:path w="1912883" h="672921">
                <a:moveTo>
                  <a:pt x="1912883" y="672921"/>
                </a:moveTo>
                <a:cubicBezTo>
                  <a:pt x="1662386" y="341845"/>
                  <a:pt x="1411890" y="10769"/>
                  <a:pt x="1093076" y="259"/>
                </a:cubicBezTo>
                <a:cubicBezTo>
                  <a:pt x="774262" y="-10251"/>
                  <a:pt x="387131" y="299804"/>
                  <a:pt x="0" y="609859"/>
                </a:cubicBezTo>
              </a:path>
            </a:pathLst>
          </a:custGeom>
          <a:ln w="28575">
            <a:solidFill>
              <a:srgbClr val="FF0000"/>
            </a:solidFill>
            <a:headEnd type="oval" w="med" len="med"/>
            <a:tailEnd type="stealth" w="lg" len="lg"/>
          </a:ln>
        </p:spPr>
        <p:style>
          <a:lnRef idx="1">
            <a:schemeClr val="dk1"/>
          </a:lnRef>
          <a:fillRef idx="0">
            <a:schemeClr val="dk1"/>
          </a:fillRef>
          <a:effectRef idx="0">
            <a:schemeClr val="dk1"/>
          </a:effectRef>
          <a:fontRef idx="minor">
            <a:schemeClr val="tx1"/>
          </a:fontRef>
        </p:style>
        <p:txBody>
          <a:bodyPr rtlCol="0" anchor="ctr"/>
          <a:lstStyle/>
          <a:p>
            <a:pPr algn="ctr" defTabSz="914367"/>
            <a:endParaRPr lang="en-US" sz="1765" kern="0" dirty="0">
              <a:solidFill>
                <a:srgbClr val="505050"/>
              </a:solidFill>
            </a:endParaRPr>
          </a:p>
        </p:txBody>
      </p:sp>
      <p:sp>
        <p:nvSpPr>
          <p:cNvPr id="12" name="TextBox 11"/>
          <p:cNvSpPr txBox="1"/>
          <p:nvPr/>
        </p:nvSpPr>
        <p:spPr>
          <a:xfrm>
            <a:off x="7401065" y="375415"/>
            <a:ext cx="1960767" cy="1647426"/>
          </a:xfrm>
          <a:prstGeom prst="rect">
            <a:avLst/>
          </a:prstGeom>
          <a:noFill/>
        </p:spPr>
        <p:txBody>
          <a:bodyPr wrap="square" lIns="179285" tIns="143428" rIns="179285" bIns="143428" rtlCol="0">
            <a:spAutoFit/>
          </a:bodyPr>
          <a:lstStyle/>
          <a:p>
            <a:pPr defTabSz="914367">
              <a:lnSpc>
                <a:spcPct val="90000"/>
              </a:lnSpc>
              <a:spcAft>
                <a:spcPts val="588"/>
              </a:spcAft>
            </a:pPr>
            <a:r>
              <a:rPr lang="en-US" sz="1961" kern="0" dirty="0">
                <a:solidFill>
                  <a:srgbClr val="505050"/>
                </a:solidFill>
              </a:rPr>
              <a:t>Determine next set of investments based on </a:t>
            </a:r>
            <a:r>
              <a:rPr lang="en-US" sz="1961" kern="0" dirty="0">
                <a:solidFill>
                  <a:srgbClr val="00B050"/>
                </a:solidFill>
              </a:rPr>
              <a:t>learnings</a:t>
            </a:r>
          </a:p>
        </p:txBody>
      </p:sp>
      <p:sp>
        <p:nvSpPr>
          <p:cNvPr id="15" name="Freeform 14"/>
          <p:cNvSpPr/>
          <p:nvPr/>
        </p:nvSpPr>
        <p:spPr bwMode="auto">
          <a:xfrm>
            <a:off x="7697084" y="1932636"/>
            <a:ext cx="586336" cy="376470"/>
          </a:xfrm>
          <a:custGeom>
            <a:avLst/>
            <a:gdLst>
              <a:gd name="connsiteX0" fmla="*/ 578224 w 1305305"/>
              <a:gd name="connsiteY0" fmla="*/ 0 h 1573306"/>
              <a:gd name="connsiteX1" fmla="*/ 1290918 w 1305305"/>
              <a:gd name="connsiteY1" fmla="*/ 968188 h 1573306"/>
              <a:gd name="connsiteX2" fmla="*/ 0 w 1305305"/>
              <a:gd name="connsiteY2" fmla="*/ 1573306 h 1573306"/>
              <a:gd name="connsiteX3" fmla="*/ 0 w 1305305"/>
              <a:gd name="connsiteY3" fmla="*/ 1573306 h 1573306"/>
            </a:gdLst>
            <a:ahLst/>
            <a:cxnLst>
              <a:cxn ang="0">
                <a:pos x="connsiteX0" y="connsiteY0"/>
              </a:cxn>
              <a:cxn ang="0">
                <a:pos x="connsiteX1" y="connsiteY1"/>
              </a:cxn>
              <a:cxn ang="0">
                <a:pos x="connsiteX2" y="connsiteY2"/>
              </a:cxn>
              <a:cxn ang="0">
                <a:pos x="connsiteX3" y="connsiteY3"/>
              </a:cxn>
            </a:cxnLst>
            <a:rect l="l" t="t" r="r" b="b"/>
            <a:pathLst>
              <a:path w="1305305" h="1573306">
                <a:moveTo>
                  <a:pt x="578224" y="0"/>
                </a:moveTo>
                <a:cubicBezTo>
                  <a:pt x="982756" y="352985"/>
                  <a:pt x="1387289" y="705970"/>
                  <a:pt x="1290918" y="968188"/>
                </a:cubicBezTo>
                <a:cubicBezTo>
                  <a:pt x="1194547" y="1230406"/>
                  <a:pt x="0" y="1573306"/>
                  <a:pt x="0" y="1573306"/>
                </a:cubicBezTo>
                <a:lnTo>
                  <a:pt x="0" y="1573306"/>
                </a:lnTo>
              </a:path>
            </a:pathLst>
          </a:custGeom>
          <a:noFill/>
          <a:ln w="28575">
            <a:solidFill>
              <a:schemeClr val="accent2"/>
            </a:solidFill>
            <a:headEnd type="oval" w="med" len="me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kern="0" dirty="0">
              <a:ln>
                <a:solidFill>
                  <a:srgbClr val="505050"/>
                </a:solidFill>
              </a:ln>
              <a:solidFill>
                <a:srgbClr val="FFFFFF"/>
              </a:solidFill>
            </a:endParaRPr>
          </a:p>
        </p:txBody>
      </p:sp>
      <p:grpSp>
        <p:nvGrpSpPr>
          <p:cNvPr id="59" name="Group 1"/>
          <p:cNvGrpSpPr/>
          <p:nvPr/>
        </p:nvGrpSpPr>
        <p:grpSpPr>
          <a:xfrm>
            <a:off x="2928869" y="1371763"/>
            <a:ext cx="6006213" cy="4303583"/>
            <a:chOff x="2928419" y="1371472"/>
            <a:chExt cx="6007065" cy="4304193"/>
          </a:xfrm>
        </p:grpSpPr>
        <p:grpSp>
          <p:nvGrpSpPr>
            <p:cNvPr id="60" name="Group 2"/>
            <p:cNvGrpSpPr>
              <a:grpSpLocks noChangeAspect="1"/>
            </p:cNvGrpSpPr>
            <p:nvPr/>
          </p:nvGrpSpPr>
          <p:grpSpPr bwMode="auto">
            <a:xfrm>
              <a:off x="3209426" y="1999233"/>
              <a:ext cx="5587197" cy="3676432"/>
              <a:chOff x="1050" y="734"/>
              <a:chExt cx="5584" cy="3352"/>
            </a:xfrm>
            <a:solidFill>
              <a:srgbClr val="0072C6"/>
            </a:solidFill>
            <a:effectLst>
              <a:outerShdw blurRad="63500" sx="102000" sy="102000" algn="ctr" rotWithShape="0">
                <a:prstClr val="black">
                  <a:alpha val="40000"/>
                </a:prstClr>
              </a:outerShdw>
            </a:effectLst>
          </p:grpSpPr>
          <p:sp>
            <p:nvSpPr>
              <p:cNvPr id="101" name="Freeform 239"/>
              <p:cNvSpPr>
                <a:spLocks noEditPoints="1"/>
              </p:cNvSpPr>
              <p:nvPr/>
            </p:nvSpPr>
            <p:spPr bwMode="auto">
              <a:xfrm>
                <a:off x="1050" y="734"/>
                <a:ext cx="5580" cy="3352"/>
              </a:xfrm>
              <a:custGeom>
                <a:avLst/>
                <a:gdLst>
                  <a:gd name="T0" fmla="*/ 650 w 1300"/>
                  <a:gd name="T1" fmla="*/ 0 h 780"/>
                  <a:gd name="T2" fmla="*/ 0 w 1300"/>
                  <a:gd name="T3" fmla="*/ 390 h 780"/>
                  <a:gd name="T4" fmla="*/ 650 w 1300"/>
                  <a:gd name="T5" fmla="*/ 780 h 780"/>
                  <a:gd name="T6" fmla="*/ 1300 w 1300"/>
                  <a:gd name="T7" fmla="*/ 390 h 780"/>
                  <a:gd name="T8" fmla="*/ 650 w 1300"/>
                  <a:gd name="T9" fmla="*/ 0 h 780"/>
                  <a:gd name="T10" fmla="*/ 650 w 1300"/>
                  <a:gd name="T11" fmla="*/ 761 h 780"/>
                  <a:gd name="T12" fmla="*/ 14 w 1300"/>
                  <a:gd name="T13" fmla="*/ 390 h 780"/>
                  <a:gd name="T14" fmla="*/ 650 w 1300"/>
                  <a:gd name="T15" fmla="*/ 20 h 780"/>
                  <a:gd name="T16" fmla="*/ 1285 w 1300"/>
                  <a:gd name="T17" fmla="*/ 390 h 780"/>
                  <a:gd name="T18" fmla="*/ 650 w 1300"/>
                  <a:gd name="T19" fmla="*/ 7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0" h="780">
                    <a:moveTo>
                      <a:pt x="650" y="0"/>
                    </a:moveTo>
                    <a:cubicBezTo>
                      <a:pt x="291" y="0"/>
                      <a:pt x="0" y="175"/>
                      <a:pt x="0" y="390"/>
                    </a:cubicBezTo>
                    <a:cubicBezTo>
                      <a:pt x="0" y="606"/>
                      <a:pt x="291" y="780"/>
                      <a:pt x="650" y="780"/>
                    </a:cubicBezTo>
                    <a:cubicBezTo>
                      <a:pt x="1009" y="780"/>
                      <a:pt x="1300" y="606"/>
                      <a:pt x="1300" y="390"/>
                    </a:cubicBezTo>
                    <a:cubicBezTo>
                      <a:pt x="1300" y="175"/>
                      <a:pt x="1009" y="0"/>
                      <a:pt x="650" y="0"/>
                    </a:cubicBezTo>
                    <a:close/>
                    <a:moveTo>
                      <a:pt x="650" y="761"/>
                    </a:moveTo>
                    <a:cubicBezTo>
                      <a:pt x="299" y="761"/>
                      <a:pt x="14" y="595"/>
                      <a:pt x="14" y="390"/>
                    </a:cubicBezTo>
                    <a:cubicBezTo>
                      <a:pt x="14" y="186"/>
                      <a:pt x="299" y="20"/>
                      <a:pt x="650" y="20"/>
                    </a:cubicBezTo>
                    <a:cubicBezTo>
                      <a:pt x="1001" y="20"/>
                      <a:pt x="1285" y="186"/>
                      <a:pt x="1285" y="390"/>
                    </a:cubicBezTo>
                    <a:cubicBezTo>
                      <a:pt x="1285" y="595"/>
                      <a:pt x="1001" y="761"/>
                      <a:pt x="650" y="7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solidFill>
                    <a:srgbClr val="000000"/>
                  </a:solidFill>
                </a:endParaRPr>
              </a:p>
            </p:txBody>
          </p:sp>
          <p:sp>
            <p:nvSpPr>
              <p:cNvPr id="102" name="Freeform 240"/>
              <p:cNvSpPr>
                <a:spLocks noEditPoints="1"/>
              </p:cNvSpPr>
              <p:nvPr/>
            </p:nvSpPr>
            <p:spPr bwMode="auto">
              <a:xfrm>
                <a:off x="1050" y="1614"/>
                <a:ext cx="1854" cy="1633"/>
              </a:xfrm>
              <a:custGeom>
                <a:avLst/>
                <a:gdLst>
                  <a:gd name="T0" fmla="*/ 216 w 432"/>
                  <a:gd name="T1" fmla="*/ 0 h 432"/>
                  <a:gd name="T2" fmla="*/ 0 w 432"/>
                  <a:gd name="T3" fmla="*/ 216 h 432"/>
                  <a:gd name="T4" fmla="*/ 216 w 432"/>
                  <a:gd name="T5" fmla="*/ 432 h 432"/>
                  <a:gd name="T6" fmla="*/ 432 w 432"/>
                  <a:gd name="T7" fmla="*/ 216 h 432"/>
                  <a:gd name="T8" fmla="*/ 216 w 432"/>
                  <a:gd name="T9" fmla="*/ 0 h 432"/>
                  <a:gd name="T10" fmla="*/ 216 w 432"/>
                  <a:gd name="T11" fmla="*/ 415 h 432"/>
                  <a:gd name="T12" fmla="*/ 17 w 432"/>
                  <a:gd name="T13" fmla="*/ 216 h 432"/>
                  <a:gd name="T14" fmla="*/ 216 w 432"/>
                  <a:gd name="T15" fmla="*/ 18 h 432"/>
                  <a:gd name="T16" fmla="*/ 414 w 432"/>
                  <a:gd name="T17" fmla="*/ 216 h 432"/>
                  <a:gd name="T18" fmla="*/ 216 w 432"/>
                  <a:gd name="T19" fmla="*/ 41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216" y="415"/>
                    </a:moveTo>
                    <a:cubicBezTo>
                      <a:pt x="106" y="415"/>
                      <a:pt x="17" y="326"/>
                      <a:pt x="17" y="216"/>
                    </a:cubicBezTo>
                    <a:cubicBezTo>
                      <a:pt x="17" y="106"/>
                      <a:pt x="106" y="18"/>
                      <a:pt x="216" y="18"/>
                    </a:cubicBezTo>
                    <a:cubicBezTo>
                      <a:pt x="326" y="18"/>
                      <a:pt x="414" y="106"/>
                      <a:pt x="414" y="216"/>
                    </a:cubicBezTo>
                    <a:cubicBezTo>
                      <a:pt x="414" y="326"/>
                      <a:pt x="326" y="415"/>
                      <a:pt x="216" y="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solidFill>
                    <a:srgbClr val="000000"/>
                  </a:solidFill>
                </a:endParaRPr>
              </a:p>
            </p:txBody>
          </p:sp>
          <p:sp>
            <p:nvSpPr>
              <p:cNvPr id="103" name="Freeform 241"/>
              <p:cNvSpPr>
                <a:spLocks noEditPoints="1"/>
              </p:cNvSpPr>
              <p:nvPr/>
            </p:nvSpPr>
            <p:spPr bwMode="auto">
              <a:xfrm>
                <a:off x="4857" y="1622"/>
                <a:ext cx="1777" cy="1604"/>
              </a:xfrm>
              <a:custGeom>
                <a:avLst/>
                <a:gdLst>
                  <a:gd name="T0" fmla="*/ 216 w 432"/>
                  <a:gd name="T1" fmla="*/ 0 h 432"/>
                  <a:gd name="T2" fmla="*/ 0 w 432"/>
                  <a:gd name="T3" fmla="*/ 216 h 432"/>
                  <a:gd name="T4" fmla="*/ 216 w 432"/>
                  <a:gd name="T5" fmla="*/ 432 h 432"/>
                  <a:gd name="T6" fmla="*/ 432 w 432"/>
                  <a:gd name="T7" fmla="*/ 216 h 432"/>
                  <a:gd name="T8" fmla="*/ 216 w 432"/>
                  <a:gd name="T9" fmla="*/ 0 h 432"/>
                  <a:gd name="T10" fmla="*/ 216 w 432"/>
                  <a:gd name="T11" fmla="*/ 415 h 432"/>
                  <a:gd name="T12" fmla="*/ 17 w 432"/>
                  <a:gd name="T13" fmla="*/ 216 h 432"/>
                  <a:gd name="T14" fmla="*/ 216 w 432"/>
                  <a:gd name="T15" fmla="*/ 18 h 432"/>
                  <a:gd name="T16" fmla="*/ 414 w 432"/>
                  <a:gd name="T17" fmla="*/ 216 h 432"/>
                  <a:gd name="T18" fmla="*/ 216 w 432"/>
                  <a:gd name="T19" fmla="*/ 41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216" y="415"/>
                    </a:moveTo>
                    <a:cubicBezTo>
                      <a:pt x="106" y="415"/>
                      <a:pt x="17" y="326"/>
                      <a:pt x="17" y="216"/>
                    </a:cubicBezTo>
                    <a:cubicBezTo>
                      <a:pt x="17" y="106"/>
                      <a:pt x="106" y="18"/>
                      <a:pt x="216" y="18"/>
                    </a:cubicBezTo>
                    <a:cubicBezTo>
                      <a:pt x="326" y="18"/>
                      <a:pt x="414" y="106"/>
                      <a:pt x="414" y="216"/>
                    </a:cubicBezTo>
                    <a:cubicBezTo>
                      <a:pt x="414" y="326"/>
                      <a:pt x="326" y="415"/>
                      <a:pt x="216" y="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solidFill>
                    <a:srgbClr val="000000"/>
                  </a:solidFill>
                </a:endParaRPr>
              </a:p>
            </p:txBody>
          </p:sp>
        </p:grpSp>
        <p:grpSp>
          <p:nvGrpSpPr>
            <p:cNvPr id="61" name="Group 3"/>
            <p:cNvGrpSpPr/>
            <p:nvPr/>
          </p:nvGrpSpPr>
          <p:grpSpPr>
            <a:xfrm rot="10800000">
              <a:off x="3066564" y="3899949"/>
              <a:ext cx="380886" cy="198444"/>
              <a:chOff x="1473341" y="3774232"/>
              <a:chExt cx="480262" cy="292168"/>
            </a:xfrm>
          </p:grpSpPr>
          <p:sp>
            <p:nvSpPr>
              <p:cNvPr id="99" name="Isosceles Triangle 237"/>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Isosceles Triangle 238"/>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2" name="Group 4"/>
            <p:cNvGrpSpPr/>
            <p:nvPr/>
          </p:nvGrpSpPr>
          <p:grpSpPr>
            <a:xfrm>
              <a:off x="8563267" y="3615748"/>
              <a:ext cx="372217" cy="191883"/>
              <a:chOff x="1473341" y="3774232"/>
              <a:chExt cx="480262" cy="292168"/>
            </a:xfrm>
          </p:grpSpPr>
          <p:sp>
            <p:nvSpPr>
              <p:cNvPr id="97" name="Isosceles Triangle 235"/>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8" name="Isosceles Triangle 236"/>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8"/>
            <p:cNvGrpSpPr/>
            <p:nvPr/>
          </p:nvGrpSpPr>
          <p:grpSpPr>
            <a:xfrm rot="16200000">
              <a:off x="7728728" y="2915804"/>
              <a:ext cx="351453" cy="209987"/>
              <a:chOff x="1473341" y="3774232"/>
              <a:chExt cx="480262" cy="292168"/>
            </a:xfrm>
          </p:grpSpPr>
          <p:sp>
            <p:nvSpPr>
              <p:cNvPr id="95" name="Isosceles Triangle 233"/>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6" name="Isosceles Triangle 234"/>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10"/>
            <p:cNvGrpSpPr/>
            <p:nvPr/>
          </p:nvGrpSpPr>
          <p:grpSpPr>
            <a:xfrm rot="5400000">
              <a:off x="4159611" y="4592881"/>
              <a:ext cx="320114" cy="197965"/>
              <a:chOff x="1473341" y="3774232"/>
              <a:chExt cx="480262" cy="292168"/>
            </a:xfrm>
          </p:grpSpPr>
          <p:sp>
            <p:nvSpPr>
              <p:cNvPr id="93" name="Isosceles Triangle 231"/>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4" name="Isosceles Triangle 232"/>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5" name="TextBox 61"/>
            <p:cNvSpPr txBox="1"/>
            <p:nvPr/>
          </p:nvSpPr>
          <p:spPr>
            <a:xfrm>
              <a:off x="7353908" y="3669931"/>
              <a:ext cx="1212453" cy="30782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r>
                <a:rPr lang="en-US" sz="2000" kern="0" dirty="0">
                  <a:gradFill>
                    <a:gsLst>
                      <a:gs pos="20354">
                        <a:srgbClr val="000000"/>
                      </a:gs>
                      <a:gs pos="54000">
                        <a:srgbClr val="000000"/>
                      </a:gs>
                    </a:gsLst>
                    <a:lin ang="5400000" scaled="0"/>
                  </a:gradFill>
                  <a:latin typeface="Segoe UI Light"/>
                </a:rPr>
                <a:t>Production</a:t>
              </a:r>
            </a:p>
          </p:txBody>
        </p:sp>
        <p:sp>
          <p:nvSpPr>
            <p:cNvPr id="66" name="TextBox 62"/>
            <p:cNvSpPr txBox="1"/>
            <p:nvPr/>
          </p:nvSpPr>
          <p:spPr>
            <a:xfrm>
              <a:off x="2928419" y="3644304"/>
              <a:ext cx="2571021" cy="30782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r>
                <a:rPr lang="en-US" sz="2000" kern="0" dirty="0">
                  <a:gradFill>
                    <a:gsLst>
                      <a:gs pos="20354">
                        <a:srgbClr val="000000"/>
                      </a:gs>
                      <a:gs pos="54000">
                        <a:srgbClr val="000000"/>
                      </a:gs>
                    </a:gsLst>
                    <a:lin ang="5400000" scaled="0"/>
                  </a:gradFill>
                  <a:latin typeface="Segoe UI Light"/>
                </a:rPr>
                <a:t>Development </a:t>
              </a:r>
            </a:p>
          </p:txBody>
        </p:sp>
        <p:grpSp>
          <p:nvGrpSpPr>
            <p:cNvPr id="67" name="Group 13"/>
            <p:cNvGrpSpPr/>
            <p:nvPr/>
          </p:nvGrpSpPr>
          <p:grpSpPr>
            <a:xfrm>
              <a:off x="5058949" y="3599494"/>
              <a:ext cx="1912939" cy="458266"/>
              <a:chOff x="4662521" y="3822551"/>
              <a:chExt cx="2867552" cy="480263"/>
            </a:xfrm>
            <a:effectLst>
              <a:outerShdw blurRad="63500" sx="102000" sy="102000" algn="ctr" rotWithShape="0">
                <a:prstClr val="black">
                  <a:alpha val="40000"/>
                </a:prstClr>
              </a:outerShdw>
            </a:effectLst>
          </p:grpSpPr>
          <p:sp>
            <p:nvSpPr>
              <p:cNvPr id="86" name="Rectangle 224"/>
              <p:cNvSpPr/>
              <p:nvPr/>
            </p:nvSpPr>
            <p:spPr bwMode="auto">
              <a:xfrm>
                <a:off x="4953297" y="4002478"/>
                <a:ext cx="2286000" cy="120407"/>
              </a:xfrm>
              <a:prstGeom prst="rect">
                <a:avLst/>
              </a:prstGeom>
              <a:solidFill>
                <a:srgbClr val="0072C6"/>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7" name="Group 225"/>
              <p:cNvGrpSpPr/>
              <p:nvPr/>
            </p:nvGrpSpPr>
            <p:grpSpPr>
              <a:xfrm rot="16200000">
                <a:off x="4568474" y="3916599"/>
                <a:ext cx="480262" cy="292168"/>
                <a:chOff x="1473341" y="3774232"/>
                <a:chExt cx="480262" cy="292168"/>
              </a:xfrm>
            </p:grpSpPr>
            <p:sp>
              <p:nvSpPr>
                <p:cNvPr id="91" name="Isosceles Triangle 229"/>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2" name="Isosceles Triangle 230"/>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8" name="Group 226"/>
              <p:cNvGrpSpPr/>
              <p:nvPr/>
            </p:nvGrpSpPr>
            <p:grpSpPr>
              <a:xfrm rot="5400000">
                <a:off x="7143858" y="3916598"/>
                <a:ext cx="480262" cy="292168"/>
                <a:chOff x="1473341" y="3774232"/>
                <a:chExt cx="480262" cy="292168"/>
              </a:xfrm>
            </p:grpSpPr>
            <p:sp>
              <p:nvSpPr>
                <p:cNvPr id="89" name="Isosceles Triangle 227"/>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0" name="Isosceles Triangle 228"/>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68" name="TextBox 93"/>
            <p:cNvSpPr txBox="1"/>
            <p:nvPr/>
          </p:nvSpPr>
          <p:spPr>
            <a:xfrm>
              <a:off x="5366425" y="3944996"/>
              <a:ext cx="1303427" cy="277038"/>
            </a:xfrm>
            <a:prstGeom prst="rect">
              <a:avLst/>
            </a:prstGeom>
            <a:noFill/>
          </p:spPr>
          <p:txBody>
            <a:bodyPr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r>
                <a:rPr lang="en-US" kern="0" dirty="0">
                  <a:gradFill>
                    <a:gsLst>
                      <a:gs pos="20354">
                        <a:srgbClr val="000000"/>
                      </a:gs>
                      <a:gs pos="54000">
                        <a:srgbClr val="000000"/>
                      </a:gs>
                    </a:gsLst>
                    <a:lin ang="5400000" scaled="0"/>
                  </a:gradFill>
                  <a:latin typeface="Segoe UI Light"/>
                </a:rPr>
                <a:t>Collaboration</a:t>
              </a:r>
            </a:p>
          </p:txBody>
        </p:sp>
        <p:grpSp>
          <p:nvGrpSpPr>
            <p:cNvPr id="69" name="Group 15"/>
            <p:cNvGrpSpPr>
              <a:grpSpLocks noChangeAspect="1"/>
            </p:cNvGrpSpPr>
            <p:nvPr/>
          </p:nvGrpSpPr>
          <p:grpSpPr bwMode="auto">
            <a:xfrm>
              <a:off x="5591969" y="3107135"/>
              <a:ext cx="715432" cy="613687"/>
              <a:chOff x="7349" y="-2816"/>
              <a:chExt cx="661" cy="567"/>
            </a:xfrm>
            <a:solidFill>
              <a:srgbClr val="FFFFFF">
                <a:lumMod val="50000"/>
              </a:srgbClr>
            </a:solidFill>
          </p:grpSpPr>
          <p:sp>
            <p:nvSpPr>
              <p:cNvPr id="80" name="Freeform 26"/>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88">
                  <a:defRPr/>
                </a:pPr>
                <a:endParaRPr lang="en-US" sz="1700" dirty="0">
                  <a:solidFill>
                    <a:srgbClr val="FFFFFF"/>
                  </a:solidFill>
                </a:endParaRPr>
              </a:p>
            </p:txBody>
          </p:sp>
          <p:sp>
            <p:nvSpPr>
              <p:cNvPr id="81" name="Oval 27"/>
              <p:cNvSpPr>
                <a:spLocks noChangeArrowheads="1"/>
              </p:cNvSpPr>
              <p:nvPr/>
            </p:nvSpPr>
            <p:spPr bwMode="auto">
              <a:xfrm>
                <a:off x="7616" y="-2816"/>
                <a:ext cx="127" cy="128"/>
              </a:xfrm>
              <a:prstGeom prst="ellipse">
                <a:avLst/>
              </a:pr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88">
                  <a:defRPr/>
                </a:pPr>
                <a:endParaRPr lang="en-US" sz="1700" dirty="0">
                  <a:solidFill>
                    <a:srgbClr val="FFFFFF"/>
                  </a:solidFill>
                </a:endParaRPr>
              </a:p>
            </p:txBody>
          </p:sp>
          <p:sp>
            <p:nvSpPr>
              <p:cNvPr id="82" name="Freeform 28"/>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88">
                  <a:defRPr/>
                </a:pPr>
                <a:endParaRPr lang="en-US" sz="1700" dirty="0">
                  <a:solidFill>
                    <a:srgbClr val="FFFFFF"/>
                  </a:solidFill>
                </a:endParaRPr>
              </a:p>
            </p:txBody>
          </p:sp>
          <p:sp>
            <p:nvSpPr>
              <p:cNvPr id="83" name="Oval 29"/>
              <p:cNvSpPr>
                <a:spLocks noChangeArrowheads="1"/>
              </p:cNvSpPr>
              <p:nvPr/>
            </p:nvSpPr>
            <p:spPr bwMode="auto">
              <a:xfrm>
                <a:off x="7866" y="-2780"/>
                <a:ext cx="109" cy="108"/>
              </a:xfrm>
              <a:prstGeom prst="ellipse">
                <a:avLst/>
              </a:pr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88">
                  <a:defRPr/>
                </a:pPr>
                <a:endParaRPr lang="en-US" sz="1700" dirty="0">
                  <a:solidFill>
                    <a:srgbClr val="FFFFFF"/>
                  </a:solidFill>
                </a:endParaRPr>
              </a:p>
            </p:txBody>
          </p:sp>
          <p:sp>
            <p:nvSpPr>
              <p:cNvPr id="84" name="Freeform 30"/>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88">
                  <a:defRPr/>
                </a:pPr>
                <a:endParaRPr lang="en-US" sz="1700" dirty="0">
                  <a:solidFill>
                    <a:srgbClr val="FFFFFF"/>
                  </a:solidFill>
                </a:endParaRPr>
              </a:p>
            </p:txBody>
          </p:sp>
          <p:sp>
            <p:nvSpPr>
              <p:cNvPr id="85" name="Oval 223"/>
              <p:cNvSpPr>
                <a:spLocks noChangeArrowheads="1"/>
              </p:cNvSpPr>
              <p:nvPr/>
            </p:nvSpPr>
            <p:spPr bwMode="auto">
              <a:xfrm>
                <a:off x="7384" y="-2780"/>
                <a:ext cx="109" cy="108"/>
              </a:xfrm>
              <a:prstGeom prst="ellipse">
                <a:avLst/>
              </a:pr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88">
                  <a:defRPr/>
                </a:pPr>
                <a:endParaRPr lang="en-US" sz="1700" dirty="0">
                  <a:solidFill>
                    <a:srgbClr val="FFFFFF"/>
                  </a:solidFill>
                </a:endParaRPr>
              </a:p>
            </p:txBody>
          </p:sp>
        </p:grpSp>
        <p:sp>
          <p:nvSpPr>
            <p:cNvPr id="70" name="Rectangle 17"/>
            <p:cNvSpPr/>
            <p:nvPr/>
          </p:nvSpPr>
          <p:spPr bwMode="auto">
            <a:xfrm>
              <a:off x="4443602" y="1704040"/>
              <a:ext cx="1571816" cy="942263"/>
            </a:xfrm>
            <a:custGeom>
              <a:avLst/>
              <a:gdLst>
                <a:gd name="connsiteX0" fmla="*/ 0 w 2565727"/>
                <a:gd name="connsiteY0" fmla="*/ 0 h 967389"/>
                <a:gd name="connsiteX1" fmla="*/ 2565727 w 2565727"/>
                <a:gd name="connsiteY1" fmla="*/ 0 h 967389"/>
                <a:gd name="connsiteX2" fmla="*/ 2565727 w 2565727"/>
                <a:gd name="connsiteY2" fmla="*/ 967389 h 967389"/>
                <a:gd name="connsiteX3" fmla="*/ 0 w 2565727"/>
                <a:gd name="connsiteY3" fmla="*/ 967389 h 967389"/>
                <a:gd name="connsiteX4" fmla="*/ 0 w 2565727"/>
                <a:gd name="connsiteY4" fmla="*/ 0 h 967389"/>
                <a:gd name="connsiteX0" fmla="*/ 0 w 2565727"/>
                <a:gd name="connsiteY0" fmla="*/ 0 h 1016157"/>
                <a:gd name="connsiteX1" fmla="*/ 2565727 w 2565727"/>
                <a:gd name="connsiteY1" fmla="*/ 0 h 1016157"/>
                <a:gd name="connsiteX2" fmla="*/ 2565727 w 2565727"/>
                <a:gd name="connsiteY2" fmla="*/ 967389 h 1016157"/>
                <a:gd name="connsiteX3" fmla="*/ 182880 w 2565727"/>
                <a:gd name="connsiteY3" fmla="*/ 1016157 h 1016157"/>
                <a:gd name="connsiteX4" fmla="*/ 0 w 2565727"/>
                <a:gd name="connsiteY4" fmla="*/ 0 h 1016157"/>
                <a:gd name="connsiteX0" fmla="*/ 0 w 3089983"/>
                <a:gd name="connsiteY0" fmla="*/ 463296 h 1016157"/>
                <a:gd name="connsiteX1" fmla="*/ 3089983 w 3089983"/>
                <a:gd name="connsiteY1" fmla="*/ 0 h 1016157"/>
                <a:gd name="connsiteX2" fmla="*/ 3089983 w 3089983"/>
                <a:gd name="connsiteY2" fmla="*/ 967389 h 1016157"/>
                <a:gd name="connsiteX3" fmla="*/ 707136 w 3089983"/>
                <a:gd name="connsiteY3" fmla="*/ 1016157 h 1016157"/>
                <a:gd name="connsiteX4" fmla="*/ 0 w 3089983"/>
                <a:gd name="connsiteY4" fmla="*/ 463296 h 1016157"/>
                <a:gd name="connsiteX0" fmla="*/ 0 w 3089983"/>
                <a:gd name="connsiteY0" fmla="*/ 463296 h 1077117"/>
                <a:gd name="connsiteX1" fmla="*/ 3089983 w 3089983"/>
                <a:gd name="connsiteY1" fmla="*/ 0 h 1077117"/>
                <a:gd name="connsiteX2" fmla="*/ 3089983 w 3089983"/>
                <a:gd name="connsiteY2" fmla="*/ 967389 h 1077117"/>
                <a:gd name="connsiteX3" fmla="*/ 609600 w 3089983"/>
                <a:gd name="connsiteY3" fmla="*/ 1077117 h 1077117"/>
                <a:gd name="connsiteX4" fmla="*/ 0 w 3089983"/>
                <a:gd name="connsiteY4" fmla="*/ 463296 h 1077117"/>
                <a:gd name="connsiteX0" fmla="*/ 0 w 2980255"/>
                <a:gd name="connsiteY0" fmla="*/ 463296 h 1077117"/>
                <a:gd name="connsiteX1" fmla="*/ 2980255 w 2980255"/>
                <a:gd name="connsiteY1" fmla="*/ 0 h 1077117"/>
                <a:gd name="connsiteX2" fmla="*/ 2980255 w 2980255"/>
                <a:gd name="connsiteY2" fmla="*/ 967389 h 1077117"/>
                <a:gd name="connsiteX3" fmla="*/ 499872 w 2980255"/>
                <a:gd name="connsiteY3" fmla="*/ 1077117 h 1077117"/>
                <a:gd name="connsiteX4" fmla="*/ 0 w 2980255"/>
                <a:gd name="connsiteY4" fmla="*/ 463296 h 1077117"/>
                <a:gd name="connsiteX0" fmla="*/ 280416 w 2480383"/>
                <a:gd name="connsiteY0" fmla="*/ 365760 h 1077117"/>
                <a:gd name="connsiteX1" fmla="*/ 2480383 w 2480383"/>
                <a:gd name="connsiteY1" fmla="*/ 0 h 1077117"/>
                <a:gd name="connsiteX2" fmla="*/ 2480383 w 2480383"/>
                <a:gd name="connsiteY2" fmla="*/ 967389 h 1077117"/>
                <a:gd name="connsiteX3" fmla="*/ 0 w 2480383"/>
                <a:gd name="connsiteY3" fmla="*/ 1077117 h 1077117"/>
                <a:gd name="connsiteX4" fmla="*/ 280416 w 2480383"/>
                <a:gd name="connsiteY4" fmla="*/ 365760 h 1077117"/>
                <a:gd name="connsiteX0" fmla="*/ 0 w 2199967"/>
                <a:gd name="connsiteY0" fmla="*/ 365760 h 1101501"/>
                <a:gd name="connsiteX1" fmla="*/ 2199967 w 2199967"/>
                <a:gd name="connsiteY1" fmla="*/ 0 h 1101501"/>
                <a:gd name="connsiteX2" fmla="*/ 2199967 w 2199967"/>
                <a:gd name="connsiteY2" fmla="*/ 967389 h 1101501"/>
                <a:gd name="connsiteX3" fmla="*/ 97536 w 2199967"/>
                <a:gd name="connsiteY3" fmla="*/ 1101501 h 1101501"/>
                <a:gd name="connsiteX4" fmla="*/ 0 w 2199967"/>
                <a:gd name="connsiteY4" fmla="*/ 365760 h 1101501"/>
                <a:gd name="connsiteX0" fmla="*/ 0 w 2199967"/>
                <a:gd name="connsiteY0" fmla="*/ 365760 h 1089309"/>
                <a:gd name="connsiteX1" fmla="*/ 2199967 w 2199967"/>
                <a:gd name="connsiteY1" fmla="*/ 0 h 1089309"/>
                <a:gd name="connsiteX2" fmla="*/ 2199967 w 2199967"/>
                <a:gd name="connsiteY2" fmla="*/ 967389 h 1089309"/>
                <a:gd name="connsiteX3" fmla="*/ 158496 w 2199967"/>
                <a:gd name="connsiteY3" fmla="*/ 1089309 h 1089309"/>
                <a:gd name="connsiteX4" fmla="*/ 0 w 2199967"/>
                <a:gd name="connsiteY4" fmla="*/ 365760 h 1089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67" h="1089309">
                  <a:moveTo>
                    <a:pt x="0" y="365760"/>
                  </a:moveTo>
                  <a:lnTo>
                    <a:pt x="2199967" y="0"/>
                  </a:lnTo>
                  <a:lnTo>
                    <a:pt x="2199967" y="967389"/>
                  </a:lnTo>
                  <a:lnTo>
                    <a:pt x="158496" y="1089309"/>
                  </a:lnTo>
                  <a:lnTo>
                    <a:pt x="0" y="365760"/>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17"/>
            <p:cNvSpPr/>
            <p:nvPr/>
          </p:nvSpPr>
          <p:spPr bwMode="auto">
            <a:xfrm>
              <a:off x="4515071" y="1680941"/>
              <a:ext cx="1418203" cy="942263"/>
            </a:xfrm>
            <a:custGeom>
              <a:avLst/>
              <a:gdLst>
                <a:gd name="connsiteX0" fmla="*/ 0 w 2565727"/>
                <a:gd name="connsiteY0" fmla="*/ 0 h 967389"/>
                <a:gd name="connsiteX1" fmla="*/ 2565727 w 2565727"/>
                <a:gd name="connsiteY1" fmla="*/ 0 h 967389"/>
                <a:gd name="connsiteX2" fmla="*/ 2565727 w 2565727"/>
                <a:gd name="connsiteY2" fmla="*/ 967389 h 967389"/>
                <a:gd name="connsiteX3" fmla="*/ 0 w 2565727"/>
                <a:gd name="connsiteY3" fmla="*/ 967389 h 967389"/>
                <a:gd name="connsiteX4" fmla="*/ 0 w 2565727"/>
                <a:gd name="connsiteY4" fmla="*/ 0 h 967389"/>
                <a:gd name="connsiteX0" fmla="*/ 0 w 2565727"/>
                <a:gd name="connsiteY0" fmla="*/ 0 h 1016157"/>
                <a:gd name="connsiteX1" fmla="*/ 2565727 w 2565727"/>
                <a:gd name="connsiteY1" fmla="*/ 0 h 1016157"/>
                <a:gd name="connsiteX2" fmla="*/ 2565727 w 2565727"/>
                <a:gd name="connsiteY2" fmla="*/ 967389 h 1016157"/>
                <a:gd name="connsiteX3" fmla="*/ 182880 w 2565727"/>
                <a:gd name="connsiteY3" fmla="*/ 1016157 h 1016157"/>
                <a:gd name="connsiteX4" fmla="*/ 0 w 2565727"/>
                <a:gd name="connsiteY4" fmla="*/ 0 h 1016157"/>
                <a:gd name="connsiteX0" fmla="*/ 0 w 3089983"/>
                <a:gd name="connsiteY0" fmla="*/ 463296 h 1016157"/>
                <a:gd name="connsiteX1" fmla="*/ 3089983 w 3089983"/>
                <a:gd name="connsiteY1" fmla="*/ 0 h 1016157"/>
                <a:gd name="connsiteX2" fmla="*/ 3089983 w 3089983"/>
                <a:gd name="connsiteY2" fmla="*/ 967389 h 1016157"/>
                <a:gd name="connsiteX3" fmla="*/ 707136 w 3089983"/>
                <a:gd name="connsiteY3" fmla="*/ 1016157 h 1016157"/>
                <a:gd name="connsiteX4" fmla="*/ 0 w 3089983"/>
                <a:gd name="connsiteY4" fmla="*/ 463296 h 1016157"/>
                <a:gd name="connsiteX0" fmla="*/ 0 w 3089983"/>
                <a:gd name="connsiteY0" fmla="*/ 463296 h 1077117"/>
                <a:gd name="connsiteX1" fmla="*/ 3089983 w 3089983"/>
                <a:gd name="connsiteY1" fmla="*/ 0 h 1077117"/>
                <a:gd name="connsiteX2" fmla="*/ 3089983 w 3089983"/>
                <a:gd name="connsiteY2" fmla="*/ 967389 h 1077117"/>
                <a:gd name="connsiteX3" fmla="*/ 609600 w 3089983"/>
                <a:gd name="connsiteY3" fmla="*/ 1077117 h 1077117"/>
                <a:gd name="connsiteX4" fmla="*/ 0 w 3089983"/>
                <a:gd name="connsiteY4" fmla="*/ 463296 h 1077117"/>
                <a:gd name="connsiteX0" fmla="*/ 0 w 2980255"/>
                <a:gd name="connsiteY0" fmla="*/ 463296 h 1077117"/>
                <a:gd name="connsiteX1" fmla="*/ 2980255 w 2980255"/>
                <a:gd name="connsiteY1" fmla="*/ 0 h 1077117"/>
                <a:gd name="connsiteX2" fmla="*/ 2980255 w 2980255"/>
                <a:gd name="connsiteY2" fmla="*/ 967389 h 1077117"/>
                <a:gd name="connsiteX3" fmla="*/ 499872 w 2980255"/>
                <a:gd name="connsiteY3" fmla="*/ 1077117 h 1077117"/>
                <a:gd name="connsiteX4" fmla="*/ 0 w 2980255"/>
                <a:gd name="connsiteY4" fmla="*/ 463296 h 1077117"/>
                <a:gd name="connsiteX0" fmla="*/ 280416 w 2480383"/>
                <a:gd name="connsiteY0" fmla="*/ 365760 h 1077117"/>
                <a:gd name="connsiteX1" fmla="*/ 2480383 w 2480383"/>
                <a:gd name="connsiteY1" fmla="*/ 0 h 1077117"/>
                <a:gd name="connsiteX2" fmla="*/ 2480383 w 2480383"/>
                <a:gd name="connsiteY2" fmla="*/ 967389 h 1077117"/>
                <a:gd name="connsiteX3" fmla="*/ 0 w 2480383"/>
                <a:gd name="connsiteY3" fmla="*/ 1077117 h 1077117"/>
                <a:gd name="connsiteX4" fmla="*/ 280416 w 2480383"/>
                <a:gd name="connsiteY4" fmla="*/ 365760 h 1077117"/>
                <a:gd name="connsiteX0" fmla="*/ 0 w 2199967"/>
                <a:gd name="connsiteY0" fmla="*/ 365760 h 1101501"/>
                <a:gd name="connsiteX1" fmla="*/ 2199967 w 2199967"/>
                <a:gd name="connsiteY1" fmla="*/ 0 h 1101501"/>
                <a:gd name="connsiteX2" fmla="*/ 2199967 w 2199967"/>
                <a:gd name="connsiteY2" fmla="*/ 967389 h 1101501"/>
                <a:gd name="connsiteX3" fmla="*/ 97536 w 2199967"/>
                <a:gd name="connsiteY3" fmla="*/ 1101501 h 1101501"/>
                <a:gd name="connsiteX4" fmla="*/ 0 w 2199967"/>
                <a:gd name="connsiteY4" fmla="*/ 365760 h 1101501"/>
                <a:gd name="connsiteX0" fmla="*/ 0 w 2199967"/>
                <a:gd name="connsiteY0" fmla="*/ 365760 h 1089309"/>
                <a:gd name="connsiteX1" fmla="*/ 2199967 w 2199967"/>
                <a:gd name="connsiteY1" fmla="*/ 0 h 1089309"/>
                <a:gd name="connsiteX2" fmla="*/ 2199967 w 2199967"/>
                <a:gd name="connsiteY2" fmla="*/ 967389 h 1089309"/>
                <a:gd name="connsiteX3" fmla="*/ 158496 w 2199967"/>
                <a:gd name="connsiteY3" fmla="*/ 1089309 h 1089309"/>
                <a:gd name="connsiteX4" fmla="*/ 0 w 2199967"/>
                <a:gd name="connsiteY4" fmla="*/ 365760 h 1089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67" h="1089309">
                  <a:moveTo>
                    <a:pt x="0" y="365760"/>
                  </a:moveTo>
                  <a:lnTo>
                    <a:pt x="2199967" y="0"/>
                  </a:lnTo>
                  <a:lnTo>
                    <a:pt x="2199967" y="967389"/>
                  </a:lnTo>
                  <a:lnTo>
                    <a:pt x="158496" y="1089309"/>
                  </a:lnTo>
                  <a:lnTo>
                    <a:pt x="0" y="365760"/>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12"/>
            <p:cNvSpPr>
              <a:spLocks/>
            </p:cNvSpPr>
            <p:nvPr/>
          </p:nvSpPr>
          <p:spPr bwMode="auto">
            <a:xfrm>
              <a:off x="4575962" y="1585159"/>
              <a:ext cx="1357312" cy="380796"/>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0070C0"/>
            </a:solidFill>
            <a:ln>
              <a:noFill/>
            </a:ln>
            <a:effectLst>
              <a:outerShdw blurRad="63500" sx="102000" sy="102000" algn="ctr" rotWithShape="0">
                <a:prstClr val="black">
                  <a:alpha val="40000"/>
                </a:prstClr>
              </a:outerShdw>
            </a:effectLst>
            <a:extLst/>
          </p:spPr>
          <p:txBody>
            <a:bodyPr vert="horz" wrap="square" lIns="89630" tIns="0" rIns="89630" bIns="0" numCol="1" anchor="ctr" anchorCtr="0" compatLnSpc="1">
              <a:prstTxWarp prst="textNoShape">
                <a:avLst/>
              </a:prstTxWarp>
            </a:bodyPr>
            <a:lstStyle/>
            <a:p>
              <a:pPr algn="ctr" defTabSz="914225">
                <a:lnSpc>
                  <a:spcPct val="90000"/>
                </a:lnSpc>
                <a:defRPr/>
              </a:pPr>
              <a:r>
                <a:rPr lang="en-US" sz="1077" b="1" kern="0" dirty="0">
                  <a:solidFill>
                    <a:srgbClr val="FFFFFF"/>
                  </a:solidFill>
                </a:rPr>
                <a:t>BACKLOG</a:t>
              </a:r>
            </a:p>
          </p:txBody>
        </p:sp>
        <p:sp>
          <p:nvSpPr>
            <p:cNvPr id="73" name="Rectangle 13"/>
            <p:cNvSpPr>
              <a:spLocks noChangeArrowheads="1"/>
            </p:cNvSpPr>
            <p:nvPr/>
          </p:nvSpPr>
          <p:spPr bwMode="auto">
            <a:xfrm>
              <a:off x="4575962" y="2010401"/>
              <a:ext cx="1357312" cy="169376"/>
            </a:xfrm>
            <a:prstGeom prst="rect">
              <a:avLst/>
            </a:prstGeom>
            <a:solidFill>
              <a:srgbClr val="0070C0"/>
            </a:solidFill>
            <a:ln>
              <a:noFill/>
            </a:ln>
            <a:effectLst>
              <a:outerShdw blurRad="63500" sx="102000" sy="102000" algn="ctr" rotWithShape="0">
                <a:prstClr val="black">
                  <a:alpha val="40000"/>
                </a:prstClr>
              </a:outerShdw>
            </a:effectLst>
            <a:extLst/>
          </p:spPr>
          <p:txBody>
            <a:bodyPr vert="horz" wrap="square" lIns="89630" tIns="0" rIns="89630" bIns="0" numCol="1" anchor="ctr" anchorCtr="0" compatLnSpc="1">
              <a:prstTxWarp prst="textNoShape">
                <a:avLst/>
              </a:prstTxWarp>
            </a:bodyPr>
            <a:lstStyle/>
            <a:p>
              <a:pPr algn="ctr" defTabSz="914225">
                <a:defRPr/>
              </a:pPr>
              <a:endParaRPr lang="en-US" sz="1567" kern="0" dirty="0">
                <a:solidFill>
                  <a:srgbClr val="000000"/>
                </a:solidFill>
              </a:endParaRPr>
            </a:p>
          </p:txBody>
        </p:sp>
        <p:sp>
          <p:nvSpPr>
            <p:cNvPr id="74" name="Rectangle 14"/>
            <p:cNvSpPr>
              <a:spLocks noChangeArrowheads="1"/>
            </p:cNvSpPr>
            <p:nvPr/>
          </p:nvSpPr>
          <p:spPr bwMode="auto">
            <a:xfrm>
              <a:off x="4575962" y="2224224"/>
              <a:ext cx="1357312" cy="169376"/>
            </a:xfrm>
            <a:prstGeom prst="rect">
              <a:avLst/>
            </a:prstGeom>
            <a:solidFill>
              <a:srgbClr val="0070C0"/>
            </a:solidFill>
            <a:ln>
              <a:noFill/>
            </a:ln>
            <a:effectLst>
              <a:outerShdw blurRad="63500" sx="102000" sy="102000" algn="ctr" rotWithShape="0">
                <a:prstClr val="black">
                  <a:alpha val="40000"/>
                </a:prstClr>
              </a:outerShdw>
            </a:effectLst>
            <a:extLst/>
          </p:spPr>
          <p:txBody>
            <a:bodyPr vert="horz" wrap="square" lIns="89630" tIns="0" rIns="89630" bIns="0" numCol="1" anchor="ctr" anchorCtr="0" compatLnSpc="1">
              <a:prstTxWarp prst="textNoShape">
                <a:avLst/>
              </a:prstTxWarp>
            </a:bodyPr>
            <a:lstStyle/>
            <a:p>
              <a:pPr algn="ctr" defTabSz="914225">
                <a:defRPr/>
              </a:pPr>
              <a:endParaRPr lang="en-US" sz="1567" kern="0" dirty="0">
                <a:solidFill>
                  <a:srgbClr val="000000"/>
                </a:solidFill>
              </a:endParaRPr>
            </a:p>
          </p:txBody>
        </p:sp>
        <p:sp>
          <p:nvSpPr>
            <p:cNvPr id="75" name="Freeform 15"/>
            <p:cNvSpPr>
              <a:spLocks/>
            </p:cNvSpPr>
            <p:nvPr/>
          </p:nvSpPr>
          <p:spPr bwMode="auto">
            <a:xfrm>
              <a:off x="4575962" y="2438044"/>
              <a:ext cx="1357312" cy="168174"/>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rgbClr val="0070C0"/>
            </a:solidFill>
            <a:ln>
              <a:noFill/>
            </a:ln>
            <a:effectLst>
              <a:outerShdw blurRad="63500" sx="102000" sy="102000" algn="ctr" rotWithShape="0">
                <a:prstClr val="black">
                  <a:alpha val="40000"/>
                </a:prstClr>
              </a:outerShdw>
            </a:effectLst>
            <a:extLst/>
          </p:spPr>
          <p:txBody>
            <a:bodyPr vert="horz" wrap="square" lIns="89630" tIns="0" rIns="89630" bIns="0" numCol="1" anchor="ctr" anchorCtr="0" compatLnSpc="1">
              <a:prstTxWarp prst="textNoShape">
                <a:avLst/>
              </a:prstTxWarp>
            </a:bodyPr>
            <a:lstStyle/>
            <a:p>
              <a:pPr algn="ctr" defTabSz="914225">
                <a:defRPr/>
              </a:pPr>
              <a:endParaRPr lang="en-US" sz="1567" kern="0" dirty="0">
                <a:solidFill>
                  <a:srgbClr val="000000"/>
                </a:solidFill>
              </a:endParaRPr>
            </a:p>
          </p:txBody>
        </p:sp>
        <p:grpSp>
          <p:nvGrpSpPr>
            <p:cNvPr id="76" name="Group 22"/>
            <p:cNvGrpSpPr/>
            <p:nvPr/>
          </p:nvGrpSpPr>
          <p:grpSpPr>
            <a:xfrm rot="16200000">
              <a:off x="5907860" y="1913418"/>
              <a:ext cx="329291" cy="275519"/>
              <a:chOff x="1473341" y="3774232"/>
              <a:chExt cx="480262" cy="292168"/>
            </a:xfrm>
          </p:grpSpPr>
          <p:sp>
            <p:nvSpPr>
              <p:cNvPr id="78" name="Isosceles Triangle 24"/>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9" name="Isosceles Triangle 25"/>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7" name="TextBox 23"/>
            <p:cNvSpPr txBox="1"/>
            <p:nvPr/>
          </p:nvSpPr>
          <p:spPr>
            <a:xfrm>
              <a:off x="4675835" y="1371472"/>
              <a:ext cx="1074165" cy="180845"/>
            </a:xfrm>
            <a:prstGeom prst="rect">
              <a:avLst/>
            </a:prstGeom>
            <a:noFill/>
          </p:spPr>
          <p:txBody>
            <a:bodyPr wrap="none" lIns="0" tIns="0" rIns="0" bIns="0" rtlCol="0" anchor="ctr">
              <a:spAutoFit/>
            </a:bodyPr>
            <a:lstStyle/>
            <a:p>
              <a:pPr algn="ctr" defTabSz="914225">
                <a:defRPr/>
              </a:pPr>
              <a:r>
                <a:rPr lang="en-US" sz="1175" kern="0" dirty="0">
                  <a:solidFill>
                    <a:srgbClr val="000000"/>
                  </a:solidFill>
                </a:rPr>
                <a:t>REQUIREMENTS</a:t>
              </a:r>
            </a:p>
          </p:txBody>
        </p:sp>
      </p:grpSp>
      <p:pic>
        <p:nvPicPr>
          <p:cNvPr id="6" name="Picture 5"/>
          <p:cNvPicPr>
            <a:picLocks noChangeAspect="1"/>
          </p:cNvPicPr>
          <p:nvPr/>
        </p:nvPicPr>
        <p:blipFill>
          <a:blip r:embed="rId3"/>
          <a:stretch>
            <a:fillRect/>
          </a:stretch>
        </p:blipFill>
        <p:spPr>
          <a:xfrm>
            <a:off x="5027918" y="5314622"/>
            <a:ext cx="2247233" cy="490088"/>
          </a:xfrm>
          <a:prstGeom prst="rect">
            <a:avLst/>
          </a:prstGeom>
        </p:spPr>
      </p:pic>
    </p:spTree>
    <p:extLst>
      <p:ext uri="{BB962C8B-B14F-4D97-AF65-F5344CB8AC3E}">
        <p14:creationId xmlns:p14="http://schemas.microsoft.com/office/powerpoint/2010/main" val="62516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4" grpId="0" animBg="1"/>
      <p:bldP spid="275" grpId="0"/>
      <p:bldP spid="276" grpId="0"/>
      <p:bldP spid="277" grpId="0" animBg="1"/>
      <p:bldP spid="5" grpId="0" animBg="1"/>
      <p:bldP spid="12" grpId="0"/>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a:t>
            </a:r>
          </a:p>
        </p:txBody>
      </p:sp>
      <p:pic>
        <p:nvPicPr>
          <p:cNvPr id="3" name="Picture 2"/>
          <p:cNvPicPr>
            <a:picLocks noChangeAspect="1"/>
          </p:cNvPicPr>
          <p:nvPr/>
        </p:nvPicPr>
        <p:blipFill>
          <a:blip r:embed="rId3"/>
          <a:stretch>
            <a:fillRect/>
          </a:stretch>
        </p:blipFill>
        <p:spPr>
          <a:xfrm>
            <a:off x="-10734" y="-184666"/>
            <a:ext cx="12202734" cy="6858000"/>
          </a:xfrm>
          <a:prstGeom prst="rect">
            <a:avLst/>
          </a:prstGeom>
        </p:spPr>
      </p:pic>
      <p:sp>
        <p:nvSpPr>
          <p:cNvPr id="5" name="Rectangle 4"/>
          <p:cNvSpPr/>
          <p:nvPr/>
        </p:nvSpPr>
        <p:spPr>
          <a:xfrm>
            <a:off x="703385" y="6488668"/>
            <a:ext cx="11676185" cy="369332"/>
          </a:xfrm>
          <a:prstGeom prst="rect">
            <a:avLst/>
          </a:prstGeom>
        </p:spPr>
        <p:txBody>
          <a:bodyPr wrap="square">
            <a:spAutoFit/>
          </a:bodyPr>
          <a:lstStyle/>
          <a:p>
            <a:r>
              <a:rPr lang="en-US" dirty="0"/>
              <a:t>Source: </a:t>
            </a:r>
            <a:r>
              <a:rPr lang="en-US" dirty="0">
                <a:hlinkClick r:id="rId4"/>
              </a:rPr>
              <a:t>http://www.ca.com/content/dam/ca/us/files/white-paper/devops-winning-in-application-economy-2.pdf</a:t>
            </a:r>
            <a:r>
              <a:rPr lang="en-US" dirty="0"/>
              <a:t> </a:t>
            </a:r>
          </a:p>
        </p:txBody>
      </p:sp>
    </p:spTree>
    <p:extLst>
      <p:ext uri="{BB962C8B-B14F-4D97-AF65-F5344CB8AC3E}">
        <p14:creationId xmlns:p14="http://schemas.microsoft.com/office/powerpoint/2010/main" val="41981420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9442580" cy="1063487"/>
          </a:xfrm>
        </p:spPr>
        <p:txBody>
          <a:bodyPr/>
          <a:lstStyle/>
          <a:p>
            <a:r>
              <a:rPr lang="en-US" dirty="0"/>
              <a:t>Value of DevOps</a:t>
            </a:r>
          </a:p>
        </p:txBody>
      </p:sp>
      <p:sp>
        <p:nvSpPr>
          <p:cNvPr id="3" name="Content Placeholder 2"/>
          <p:cNvSpPr>
            <a:spLocks noGrp="1"/>
          </p:cNvSpPr>
          <p:nvPr>
            <p:ph sz="quarter" idx="10"/>
          </p:nvPr>
        </p:nvSpPr>
        <p:spPr/>
        <p:txBody>
          <a:bodyPr/>
          <a:lstStyle/>
          <a:p>
            <a:r>
              <a:rPr lang="en-US" dirty="0"/>
              <a:t>DevOps bridges the traditional divide allowing teams to produce high quality releases at increasing cadence</a:t>
            </a:r>
          </a:p>
          <a:p>
            <a:r>
              <a:rPr lang="en-US" dirty="0"/>
              <a:t>DevOps goals span the entire delivery pipeline</a:t>
            </a:r>
          </a:p>
          <a:p>
            <a:endParaRPr lang="en-US" dirty="0"/>
          </a:p>
        </p:txBody>
      </p:sp>
    </p:spTree>
    <p:extLst>
      <p:ext uri="{BB962C8B-B14F-4D97-AF65-F5344CB8AC3E}">
        <p14:creationId xmlns:p14="http://schemas.microsoft.com/office/powerpoint/2010/main" val="834613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9442580" cy="1063487"/>
          </a:xfrm>
        </p:spPr>
        <p:txBody>
          <a:bodyPr/>
          <a:lstStyle/>
          <a:p>
            <a:r>
              <a:rPr lang="en-US" dirty="0"/>
              <a:t>Shorter Cycles &amp; Higher Quality</a:t>
            </a:r>
          </a:p>
        </p:txBody>
      </p:sp>
      <p:sp>
        <p:nvSpPr>
          <p:cNvPr id="3" name="Content Placeholder 2"/>
          <p:cNvSpPr>
            <a:spLocks noGrp="1"/>
          </p:cNvSpPr>
          <p:nvPr>
            <p:ph sz="quarter" idx="10"/>
          </p:nvPr>
        </p:nvSpPr>
        <p:spPr/>
        <p:txBody>
          <a:bodyPr/>
          <a:lstStyle/>
          <a:p>
            <a:r>
              <a:rPr lang="en-US" dirty="0"/>
              <a:t>Faster time to market</a:t>
            </a:r>
          </a:p>
          <a:p>
            <a:r>
              <a:rPr lang="en-US" dirty="0"/>
              <a:t>Lower failure rates</a:t>
            </a:r>
          </a:p>
          <a:p>
            <a:r>
              <a:rPr lang="en-US" dirty="0"/>
              <a:t>Shortened lead time</a:t>
            </a:r>
          </a:p>
          <a:p>
            <a:r>
              <a:rPr lang="en-US" dirty="0"/>
              <a:t>Faster MTTR</a:t>
            </a:r>
            <a:r>
              <a:rPr lang="en-US" baseline="30000" dirty="0"/>
              <a:t>4</a:t>
            </a:r>
            <a:endParaRPr lang="en-US" dirty="0"/>
          </a:p>
          <a:p>
            <a:pPr lvl="1"/>
            <a:r>
              <a:rPr lang="en-US" dirty="0"/>
              <a:t>Mean Time To Realize, Recover, Repair, Remediate</a:t>
            </a:r>
          </a:p>
        </p:txBody>
      </p:sp>
    </p:spTree>
    <p:extLst>
      <p:ext uri="{BB962C8B-B14F-4D97-AF65-F5344CB8AC3E}">
        <p14:creationId xmlns:p14="http://schemas.microsoft.com/office/powerpoint/2010/main" val="65672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Report 2014</a:t>
            </a:r>
          </a:p>
        </p:txBody>
      </p:sp>
      <p:sp>
        <p:nvSpPr>
          <p:cNvPr id="3" name="Content Placeholder 2"/>
          <p:cNvSpPr>
            <a:spLocks noGrp="1"/>
          </p:cNvSpPr>
          <p:nvPr>
            <p:ph sz="quarter" idx="10"/>
          </p:nvPr>
        </p:nvSpPr>
        <p:spPr>
          <a:xfrm>
            <a:off x="379413" y="2917859"/>
            <a:ext cx="11435868" cy="3863495"/>
          </a:xfrm>
        </p:spPr>
        <p:txBody>
          <a:bodyPr/>
          <a:lstStyle/>
          <a:p>
            <a:r>
              <a:rPr lang="en-US" dirty="0"/>
              <a:t>IT performance improves with DevOps maturity, and strongly correlates with well-known DevOps practices.</a:t>
            </a:r>
          </a:p>
          <a:p>
            <a:r>
              <a:rPr lang="en-US" b="1" dirty="0"/>
              <a:t>Culture matters. The cultural practices of DevOps are predictive of organizational performance.</a:t>
            </a:r>
          </a:p>
          <a:p>
            <a:r>
              <a:rPr lang="en-US" dirty="0"/>
              <a:t>Job satisfaction is the No. 1 predictor of performance against organizational goals.</a:t>
            </a:r>
          </a:p>
        </p:txBody>
      </p:sp>
      <p:sp>
        <p:nvSpPr>
          <p:cNvPr id="5" name="Content Placeholder 2"/>
          <p:cNvSpPr txBox="1">
            <a:spLocks/>
          </p:cNvSpPr>
          <p:nvPr/>
        </p:nvSpPr>
        <p:spPr>
          <a:xfrm>
            <a:off x="379413" y="1388227"/>
            <a:ext cx="9298843" cy="110839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Companies with high-performing IT organizations are twice as likely to exceed their profitability, market share and productivity goals.</a:t>
            </a:r>
          </a:p>
        </p:txBody>
      </p:sp>
      <p:sp>
        <p:nvSpPr>
          <p:cNvPr id="7" name="TextBox 6"/>
          <p:cNvSpPr txBox="1"/>
          <p:nvPr/>
        </p:nvSpPr>
        <p:spPr>
          <a:xfrm>
            <a:off x="6461226" y="6073468"/>
            <a:ext cx="4848250" cy="707886"/>
          </a:xfrm>
          <a:prstGeom prst="rect">
            <a:avLst/>
          </a:prstGeom>
          <a:noFill/>
        </p:spPr>
        <p:txBody>
          <a:bodyPr wrap="none" rtlCol="0">
            <a:spAutoFit/>
          </a:bodyPr>
          <a:lstStyle/>
          <a:p>
            <a:r>
              <a:rPr lang="en-US" sz="2000" dirty="0">
                <a:hlinkClick r:id="rId2"/>
              </a:rPr>
              <a:t>https://puppetlabs.com/2014-devops-report</a:t>
            </a:r>
            <a:endParaRPr lang="en-US" sz="2000" dirty="0"/>
          </a:p>
          <a:p>
            <a:endParaRPr lang="en-US" sz="2000" dirty="0"/>
          </a:p>
        </p:txBody>
      </p:sp>
    </p:spTree>
    <p:extLst>
      <p:ext uri="{BB962C8B-B14F-4D97-AF65-F5344CB8AC3E}">
        <p14:creationId xmlns:p14="http://schemas.microsoft.com/office/powerpoint/2010/main" val="1993958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Report 2015</a:t>
            </a:r>
          </a:p>
        </p:txBody>
      </p:sp>
      <p:sp>
        <p:nvSpPr>
          <p:cNvPr id="3" name="Content Placeholder 2"/>
          <p:cNvSpPr>
            <a:spLocks noGrp="1"/>
          </p:cNvSpPr>
          <p:nvPr>
            <p:ph sz="quarter" idx="10"/>
          </p:nvPr>
        </p:nvSpPr>
        <p:spPr>
          <a:xfrm>
            <a:off x="379413" y="2675270"/>
            <a:ext cx="11435868" cy="3863495"/>
          </a:xfrm>
        </p:spPr>
        <p:txBody>
          <a:bodyPr>
            <a:noAutofit/>
          </a:bodyPr>
          <a:lstStyle/>
          <a:p>
            <a:r>
              <a:rPr lang="en-US" sz="2400" dirty="0"/>
              <a:t>Lean management and continuous delivery practices create the conditions for delivering value faster, sustainably.</a:t>
            </a:r>
          </a:p>
          <a:p>
            <a:r>
              <a:rPr lang="en-US" sz="2400" dirty="0"/>
              <a:t>High performance is achievable no matter if your apps are greenfield, brownfield or legacy.</a:t>
            </a:r>
          </a:p>
          <a:p>
            <a:r>
              <a:rPr lang="en-US" sz="2400" dirty="0"/>
              <a:t>DevOps initiatives launched solely by C-level executives or from the grassroots are less likely to succeed.</a:t>
            </a:r>
          </a:p>
          <a:p>
            <a:r>
              <a:rPr lang="en-US" sz="2400" dirty="0"/>
              <a:t>IT managers play a critical role in promoting diversity and limiting burnout.</a:t>
            </a:r>
          </a:p>
        </p:txBody>
      </p:sp>
      <p:sp>
        <p:nvSpPr>
          <p:cNvPr id="5" name="Content Placeholder 2"/>
          <p:cNvSpPr txBox="1">
            <a:spLocks/>
          </p:cNvSpPr>
          <p:nvPr/>
        </p:nvSpPr>
        <p:spPr>
          <a:xfrm>
            <a:off x="379413" y="1388227"/>
            <a:ext cx="9298843" cy="110839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High-performing IT organizations experience 60X fewer failures and recover from failure 168X faster than their lower-performing peers. They also deploy 30X more frequently with 200X shorter lead times.</a:t>
            </a:r>
          </a:p>
        </p:txBody>
      </p:sp>
      <p:sp>
        <p:nvSpPr>
          <p:cNvPr id="7" name="TextBox 6"/>
          <p:cNvSpPr txBox="1"/>
          <p:nvPr/>
        </p:nvSpPr>
        <p:spPr>
          <a:xfrm>
            <a:off x="6461226" y="6073468"/>
            <a:ext cx="4848250" cy="707886"/>
          </a:xfrm>
          <a:prstGeom prst="rect">
            <a:avLst/>
          </a:prstGeom>
          <a:noFill/>
        </p:spPr>
        <p:txBody>
          <a:bodyPr wrap="none" rtlCol="0">
            <a:spAutoFit/>
          </a:bodyPr>
          <a:lstStyle/>
          <a:p>
            <a:r>
              <a:rPr lang="en-US" sz="2000" dirty="0">
                <a:hlinkClick r:id="rId2"/>
              </a:rPr>
              <a:t>https://puppetlabs.com/2015-devops-report</a:t>
            </a:r>
            <a:endParaRPr lang="en-US" sz="2000" dirty="0"/>
          </a:p>
          <a:p>
            <a:endParaRPr lang="en-US" sz="2000" dirty="0"/>
          </a:p>
        </p:txBody>
      </p:sp>
    </p:spTree>
    <p:extLst>
      <p:ext uri="{BB962C8B-B14F-4D97-AF65-F5344CB8AC3E}">
        <p14:creationId xmlns:p14="http://schemas.microsoft.com/office/powerpoint/2010/main" val="2583293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a:t>
            </a:r>
          </a:p>
        </p:txBody>
      </p:sp>
      <p:pic>
        <p:nvPicPr>
          <p:cNvPr id="4" name="Picture 3"/>
          <p:cNvPicPr>
            <a:picLocks noChangeAspect="1"/>
          </p:cNvPicPr>
          <p:nvPr/>
        </p:nvPicPr>
        <p:blipFill>
          <a:blip r:embed="rId3"/>
          <a:stretch>
            <a:fillRect/>
          </a:stretch>
        </p:blipFill>
        <p:spPr>
          <a:xfrm>
            <a:off x="381001" y="-76981"/>
            <a:ext cx="11013830" cy="6611815"/>
          </a:xfrm>
          <a:prstGeom prst="rect">
            <a:avLst/>
          </a:prstGeom>
        </p:spPr>
      </p:pic>
      <p:sp>
        <p:nvSpPr>
          <p:cNvPr id="3" name="Rectangle 2"/>
          <p:cNvSpPr/>
          <p:nvPr/>
        </p:nvSpPr>
        <p:spPr>
          <a:xfrm>
            <a:off x="703385" y="6488668"/>
            <a:ext cx="11676185" cy="369332"/>
          </a:xfrm>
          <a:prstGeom prst="rect">
            <a:avLst/>
          </a:prstGeom>
        </p:spPr>
        <p:txBody>
          <a:bodyPr wrap="square">
            <a:spAutoFit/>
          </a:bodyPr>
          <a:lstStyle/>
          <a:p>
            <a:r>
              <a:rPr lang="en-US" dirty="0"/>
              <a:t>Source: </a:t>
            </a:r>
            <a:r>
              <a:rPr lang="en-US" dirty="0">
                <a:hlinkClick r:id="rId4"/>
              </a:rPr>
              <a:t>http://www.ca.com/content/dam/ca/us/files/white-paper/devops-winning-in-application-economy-2.pdf</a:t>
            </a:r>
            <a:r>
              <a:rPr lang="en-US" dirty="0"/>
              <a:t> </a:t>
            </a:r>
          </a:p>
        </p:txBody>
      </p:sp>
    </p:spTree>
    <p:extLst>
      <p:ext uri="{BB962C8B-B14F-4D97-AF65-F5344CB8AC3E}">
        <p14:creationId xmlns:p14="http://schemas.microsoft.com/office/powerpoint/2010/main" val="22961954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3.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438_S4_Breakout_Template_WHT">
  <a:themeElements>
    <a:clrScheme name="S4 White">
      <a:dk1>
        <a:srgbClr val="505050"/>
      </a:dk1>
      <a:lt1>
        <a:srgbClr val="FFFFFF"/>
      </a:lt1>
      <a:dk2>
        <a:srgbClr val="0072C6"/>
      </a:dk2>
      <a:lt2>
        <a:srgbClr val="D2D2D2"/>
      </a:lt2>
      <a:accent1>
        <a:srgbClr val="0072C6"/>
      </a:accent1>
      <a:accent2>
        <a:srgbClr val="00188F"/>
      </a:accent2>
      <a:accent3>
        <a:srgbClr val="442359"/>
      </a:accent3>
      <a:accent4>
        <a:srgbClr val="008A0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Template" id="{48664ACC-871D-4AF6-86D0-10CA791446D6}" vid="{4DD0B7D3-A16E-4C4A-8160-7EA001B3651D}"/>
    </a:ext>
  </a:extLst>
</a:theme>
</file>

<file path=ppt/theme/theme5.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d69996e1-3d61-4686-9b63-f1b855c596ab" Revision="1" Stencil="7276b9ef-3953-4dce-a89b-ed85f20b8b93" StencilVersion="1.0"/>
</Control>
</file>

<file path=customXml/item10.xml><?xml version="1.0" encoding="utf-8"?>
<Control xmlns="http://schemas.microsoft.com/VisualStudio/2011/storyboarding/control">
  <Id Name="a53d73d2-368b-429e-b817-1324eec1382c" Revision="1" Stencil="7276b9ef-3953-4dce-a89b-ed85f20b8b93" StencilVersion="1.0"/>
</Control>
</file>

<file path=customXml/item11.xml><?xml version="1.0" encoding="utf-8"?>
<Control xmlns="http://schemas.microsoft.com/VisualStudio/2011/storyboarding/control">
  <Id Name="fb22c541-ded0-47fa-8877-83a4c2d16227" Revision="1" Stencil="7276b9ef-3953-4dce-a89b-ed85f20b8b93" StencilVersion="1.0"/>
</Control>
</file>

<file path=customXml/item12.xml><?xml version="1.0" encoding="utf-8"?>
<Control xmlns="http://schemas.microsoft.com/VisualStudio/2011/storyboarding/control">
  <Id Name="369f9055-6b6c-48b9-9320-5df2d46c430a" Revision="1" Stencil="7276b9ef-3953-4dce-a89b-ed85f20b8b93" StencilVersion="1.0"/>
</Control>
</file>

<file path=customXml/item13.xml><?xml version="1.0" encoding="utf-8"?>
<Control xmlns="http://schemas.microsoft.com/VisualStudio/2011/storyboarding/control">
  <Id Name="a53d73d2-368b-429e-b817-1324eec1382c" Revision="1" Stencil="7276b9ef-3953-4dce-a89b-ed85f20b8b93" StencilVersion="1.0"/>
</Control>
</file>

<file path=customXml/item14.xml><?xml version="1.0" encoding="utf-8"?>
<Control xmlns="http://schemas.microsoft.com/VisualStudio/2011/storyboarding/control">
  <Id Name="369f9055-6b6c-48b9-9320-5df2d46c430a" Revision="1" Stencil="7276b9ef-3953-4dce-a89b-ed85f20b8b93" StencilVersion="1.0"/>
</Control>
</file>

<file path=customXml/item15.xml><?xml version="1.0" encoding="utf-8"?>
<p:properties xmlns:p="http://schemas.microsoft.com/office/2006/metadata/properties" xmlns:xsi="http://www.w3.org/2001/XMLSchema-instance" xmlns:pc="http://schemas.microsoft.com/office/infopath/2007/PartnerControls">
  <documentManagement/>
</p:properties>
</file>

<file path=customXml/item16.xml><?xml version="1.0" encoding="utf-8"?>
<Control xmlns="http://schemas.microsoft.com/VisualStudio/2011/storyboarding/control">
  <Id Name="369f9055-6b6c-48b9-9320-5df2d46c430a" Revision="1" Stencil="7276b9ef-3953-4dce-a89b-ed85f20b8b93" StencilVersion="1.0"/>
</Control>
</file>

<file path=customXml/item17.xml><?xml version="1.0" encoding="utf-8"?>
<Control xmlns="http://schemas.microsoft.com/VisualStudio/2011/storyboarding/control">
  <Id Name="a53d73d2-368b-429e-b817-1324eec1382c" Revision="1" Stencil="7276b9ef-3953-4dce-a89b-ed85f20b8b93" StencilVersion="1.0"/>
</Control>
</file>

<file path=customXml/item18.xml><?xml version="1.0" encoding="utf-8"?>
<Control xmlns="http://schemas.microsoft.com/VisualStudio/2011/storyboarding/control">
  <Id Name="a2191c86-fc50-4add-948c-129f6b5a88d8" Revision="1" Stencil="7276b9ef-3953-4dce-a89b-ed85f20b8b93" StencilVersion="1.0"/>
</Control>
</file>

<file path=customXml/item19.xml><?xml version="1.0" encoding="utf-8"?>
<Control xmlns="http://schemas.microsoft.com/VisualStudio/2011/storyboarding/control">
  <Id Name="a2191c86-fc50-4add-948c-129f6b5a88d8" Revision="1" Stencil="7276b9ef-3953-4dce-a89b-ed85f20b8b93" StencilVersion="1.0"/>
</Control>
</file>

<file path=customXml/item2.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xml><?xml version="1.0" encoding="utf-8"?>
<Control xmlns="http://schemas.microsoft.com/VisualStudio/2011/storyboarding/control">
  <Id Name="a53d73d2-368b-429e-b817-1324eec1382c" Revision="1" Stencil="7276b9ef-3953-4dce-a89b-ed85f20b8b93" StencilVersion="1.0"/>
</Control>
</file>

<file path=customXml/item21.xml><?xml version="1.0" encoding="utf-8"?>
<Control xmlns="http://schemas.microsoft.com/VisualStudio/2011/storyboarding/control">
  <Id Name="a53d73d2-368b-429e-b817-1324eec1382c" Revision="1" Stencil="7276b9ef-3953-4dce-a89b-ed85f20b8b93" StencilVersion="1.0"/>
</Control>
</file>

<file path=customXml/item22.xml><?xml version="1.0" encoding="utf-8"?>
<Control xmlns="http://schemas.microsoft.com/VisualStudio/2011/storyboarding/control">
  <Id Name="d69996e1-3d61-4686-9b63-f1b855c596ab" Revision="1" Stencil="7276b9ef-3953-4dce-a89b-ed85f20b8b93" StencilVersion="1.0"/>
</Control>
</file>

<file path=customXml/item23.xml><?xml version="1.0" encoding="utf-8"?>
<?mso-contentType ?>
<FormTemplates xmlns="http://schemas.microsoft.com/sharepoint/v3/contenttype/forms">
  <Display>DocumentLibraryForm</Display>
  <Edit>DocumentLibraryForm</Edit>
  <New>DocumentLibraryForm</New>
</FormTemplates>
</file>

<file path=customXml/item24.xml><?xml version="1.0" encoding="utf-8"?>
<Control xmlns="http://schemas.microsoft.com/VisualStudio/2011/storyboarding/control">
  <Id Name="fb22c541-ded0-47fa-8877-83a4c2d16227" Revision="1" Stencil="7276b9ef-3953-4dce-a89b-ed85f20b8b93" StencilVersion="1.0"/>
</Control>
</file>

<file path=customXml/item25.xml><?xml version="1.0" encoding="utf-8"?>
<Control xmlns="http://schemas.microsoft.com/VisualStudio/2011/storyboarding/control">
  <Id Name="d69996e1-3d61-4686-9b63-f1b855c596ab" Revision="1" Stencil="7276b9ef-3953-4dce-a89b-ed85f20b8b93" StencilVersion="1.0"/>
</Control>
</file>

<file path=customXml/item26.xml><?xml version="1.0" encoding="utf-8"?>
<?mso-contentType ?>
<FormTemplates xmlns="http://schemas.microsoft.com/sharepoint/v3/contenttype/forms">
  <Display>DocumentLibraryForm</Display>
  <Edit>DocumentLibraryForm</Edit>
  <New>DocumentLibraryForm</New>
</FormTemplates>
</file>

<file path=customXml/item27.xml><?xml version="1.0" encoding="utf-8"?>
<Control xmlns="http://schemas.microsoft.com/VisualStudio/2011/storyboarding/control">
  <Id Name="fb22c541-ded0-47fa-8877-83a4c2d16227" Revision="1" Stencil="7276b9ef-3953-4dce-a89b-ed85f20b8b93" StencilVersion="1.0"/>
</Control>
</file>

<file path=customXml/item28.xml><?xml version="1.0" encoding="utf-8"?>
<Control xmlns="http://schemas.microsoft.com/VisualStudio/2011/storyboarding/control">
  <Id Name="d69996e1-3d61-4686-9b63-f1b855c596ab" Revision="1" Stencil="7276b9ef-3953-4dce-a89b-ed85f20b8b93" StencilVersion="1.0"/>
</Control>
</file>

<file path=customXml/item29.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3.xml><?xml version="1.0" encoding="utf-8"?>
<Control xmlns="http://schemas.microsoft.com/VisualStudio/2011/storyboarding/control">
  <Id Name="369f9055-6b6c-48b9-9320-5df2d46c430a" Revision="1" Stencil="7276b9ef-3953-4dce-a89b-ed85f20b8b93" StencilVersion="1.0"/>
</Control>
</file>

<file path=customXml/item30.xml><?xml version="1.0" encoding="utf-8"?>
<Control xmlns="http://schemas.microsoft.com/VisualStudio/2011/storyboarding/control">
  <Id Name="a53d73d2-368b-429e-b817-1324eec1382c" Revision="1" Stencil="7276b9ef-3953-4dce-a89b-ed85f20b8b93" StencilVersion="1.0"/>
</Control>
</file>

<file path=customXml/item31.xml><?xml version="1.0" encoding="utf-8"?>
<Control xmlns="http://schemas.microsoft.com/VisualStudio/2011/storyboarding/control">
  <Id Name="a2191c86-fc50-4add-948c-129f6b5a88d8" Revision="1" Stencil="7276b9ef-3953-4dce-a89b-ed85f20b8b93" StencilVersion="1.0"/>
</Control>
</file>

<file path=customXml/item32.xml><?xml version="1.0" encoding="utf-8"?>
<Control xmlns="http://schemas.microsoft.com/VisualStudio/2011/storyboarding/control">
  <Id Name="fb22c541-ded0-47fa-8877-83a4c2d16227" Revision="1" Stencil="7276b9ef-3953-4dce-a89b-ed85f20b8b93" StencilVersion="1.0"/>
</Control>
</file>

<file path=customXml/item33.xml><?xml version="1.0" encoding="utf-8"?>
<Control xmlns="http://schemas.microsoft.com/VisualStudio/2011/storyboarding/control">
  <Id Name="a2191c86-fc50-4add-948c-129f6b5a88d8"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a2191c86-fc50-4add-948c-129f6b5a88d8" Revision="1" Stencil="7276b9ef-3953-4dce-a89b-ed85f20b8b93" StencilVersion="1.0"/>
</Control>
</file>

<file path=customXml/item6.xml><?xml version="1.0" encoding="utf-8"?>
<Control xmlns="http://schemas.microsoft.com/VisualStudio/2011/storyboarding/control">
  <Id Name="369f9055-6b6c-48b9-9320-5df2d46c430a" Revision="1" Stencil="7276b9ef-3953-4dce-a89b-ed85f20b8b93" StencilVersion="1.0"/>
</Control>
</file>

<file path=customXml/item7.xml><?xml version="1.0" encoding="utf-8"?>
<Control xmlns="http://schemas.microsoft.com/VisualStudio/2011/storyboarding/control">
  <Id Name="d69996e1-3d61-4686-9b63-f1b855c596ab" Revision="1" Stencil="7276b9ef-3953-4dce-a89b-ed85f20b8b93" StencilVersion="1.0"/>
</Control>
</file>

<file path=customXml/item8.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xml><?xml version="1.0" encoding="utf-8"?>
<Control xmlns="http://schemas.microsoft.com/VisualStudio/2011/storyboarding/control">
  <Id Name="fb22c541-ded0-47fa-8877-83a4c2d16227" Revision="1" Stencil="7276b9ef-3953-4dce-a89b-ed85f20b8b93" StencilVersion="1.0"/>
</Control>
</file>

<file path=customXml/itemProps1.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10.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11.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12.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13.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4.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5.xml><?xml version="1.0" encoding="utf-8"?>
<ds:datastoreItem xmlns:ds="http://schemas.openxmlformats.org/officeDocument/2006/customXml" ds:itemID="{7025FDD9-4C58-4084-9F89-0E6ADD6FFF55}">
  <ds:schemaRefs>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www.w3.org/XML/1998/namespace"/>
    <ds:schemaRef ds:uri="http://purl.org/dc/elements/1.1/"/>
    <ds:schemaRef ds:uri="83cd2334-221a-48c3-9034-bfd1542dfe28"/>
    <ds:schemaRef ds:uri="http://schemas.microsoft.com/office/infopath/2007/PartnerControls"/>
    <ds:schemaRef ds:uri="http://purl.org/dc/dcmitype/"/>
  </ds:schemaRefs>
</ds:datastoreItem>
</file>

<file path=customXml/itemProps16.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17.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18.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19.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2.xml><?xml version="1.0" encoding="utf-8"?>
<ds:datastoreItem xmlns:ds="http://schemas.openxmlformats.org/officeDocument/2006/customXml" ds:itemID="{3422FA69-0AE7-4AE1-A63C-990E6F6F82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0.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21.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22.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23.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4.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25.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26.xml><?xml version="1.0" encoding="utf-8"?>
<ds:datastoreItem xmlns:ds="http://schemas.openxmlformats.org/officeDocument/2006/customXml" ds:itemID="{45A6F52C-ADD2-40F6-A8A5-757CD65F1511}">
  <ds:schemaRefs>
    <ds:schemaRef ds:uri="http://schemas.microsoft.com/sharepoint/v3/contenttype/forms"/>
  </ds:schemaRefs>
</ds:datastoreItem>
</file>

<file path=customXml/itemProps27.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28.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29.xml><?xml version="1.0" encoding="utf-8"?>
<ds:datastoreItem xmlns:ds="http://schemas.openxmlformats.org/officeDocument/2006/customXml" ds:itemID="{20C2EC17-4424-479E-9798-84E401BCE833}">
  <ds:schemaRefs>
    <ds:schemaRef ds:uri="http://schemas.microsoft.com/office/2006/metadata/properties"/>
    <ds:schemaRef ds:uri="http://schemas.microsoft.com/office/infopath/2007/PartnerControls"/>
    <ds:schemaRef ds:uri="83cd2334-221a-48c3-9034-bfd1542dfe28"/>
  </ds:schemaRefs>
</ds:datastoreItem>
</file>

<file path=customXml/itemProps3.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30.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31.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32.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33.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4.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5.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6.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7.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8.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9.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3830</TotalTime>
  <Words>469</Words>
  <Application>Microsoft Office PowerPoint</Application>
  <PresentationFormat>Widescreen</PresentationFormat>
  <Paragraphs>47</Paragraphs>
  <Slides>9</Slides>
  <Notes>4</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9</vt:i4>
      </vt:variant>
    </vt:vector>
  </HeadingPairs>
  <TitlesOfParts>
    <vt:vector size="20" baseType="lpstr">
      <vt:lpstr>Arial</vt:lpstr>
      <vt:lpstr>Calibri</vt:lpstr>
      <vt:lpstr>Consolas</vt:lpstr>
      <vt:lpstr>Segoe UI</vt:lpstr>
      <vt:lpstr>Segoe UI Light</vt:lpstr>
      <vt:lpstr>Wingdings</vt:lpstr>
      <vt:lpstr>1_Office Theme</vt:lpstr>
      <vt:lpstr>WHITE TEMPLATE</vt:lpstr>
      <vt:lpstr>TEE14 Speaker PPT Template</vt:lpstr>
      <vt:lpstr>5-30438_S4_Breakout_Template_WHT</vt:lpstr>
      <vt:lpstr>5-30536_Build_2014_Breakout_Template_White_16x9</vt:lpstr>
      <vt:lpstr>PowerPoint Presentation</vt:lpstr>
      <vt:lpstr>What’s driving DevOps?</vt:lpstr>
      <vt:lpstr>From:</vt:lpstr>
      <vt:lpstr>Value of DevOps</vt:lpstr>
      <vt:lpstr>Shorter Cycles &amp; Higher Quality</vt:lpstr>
      <vt:lpstr>DevOps Report 2014</vt:lpstr>
      <vt:lpstr>DevOps Report 2015</vt:lpstr>
      <vt:lpstr>From: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leim@microsoft.com</dc:creator>
  <cp:lastModifiedBy>Lei Ma (LEX)</cp:lastModifiedBy>
  <cp:revision>98</cp:revision>
  <dcterms:created xsi:type="dcterms:W3CDTF">2013-02-15T23:12:42Z</dcterms:created>
  <dcterms:modified xsi:type="dcterms:W3CDTF">2016-05-08T04:33:01Z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